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326" r:id="rId3"/>
    <p:sldId id="327" r:id="rId4"/>
    <p:sldId id="328" r:id="rId5"/>
    <p:sldId id="329" r:id="rId6"/>
    <p:sldId id="272" r:id="rId7"/>
    <p:sldId id="258" r:id="rId8"/>
    <p:sldId id="259" r:id="rId9"/>
    <p:sldId id="260" r:id="rId10"/>
    <p:sldId id="262" r:id="rId11"/>
    <p:sldId id="263" r:id="rId12"/>
    <p:sldId id="266" r:id="rId13"/>
    <p:sldId id="265" r:id="rId14"/>
    <p:sldId id="267" r:id="rId15"/>
    <p:sldId id="271" r:id="rId16"/>
    <p:sldId id="273" r:id="rId17"/>
    <p:sldId id="330" r:id="rId18"/>
    <p:sldId id="307" r:id="rId19"/>
    <p:sldId id="308" r:id="rId20"/>
    <p:sldId id="309" r:id="rId21"/>
    <p:sldId id="312" r:id="rId22"/>
    <p:sldId id="311" r:id="rId23"/>
    <p:sldId id="313" r:id="rId24"/>
    <p:sldId id="319" r:id="rId25"/>
    <p:sldId id="314" r:id="rId26"/>
    <p:sldId id="310" r:id="rId27"/>
    <p:sldId id="315" r:id="rId28"/>
    <p:sldId id="316" r:id="rId29"/>
    <p:sldId id="280" r:id="rId30"/>
    <p:sldId id="317" r:id="rId31"/>
    <p:sldId id="318" r:id="rId32"/>
    <p:sldId id="302" r:id="rId33"/>
    <p:sldId id="320" r:id="rId34"/>
    <p:sldId id="321" r:id="rId35"/>
    <p:sldId id="322" r:id="rId36"/>
    <p:sldId id="323" r:id="rId37"/>
    <p:sldId id="324" r:id="rId38"/>
    <p:sldId id="325" r:id="rId39"/>
  </p:sldIdLst>
  <p:sldSz cx="9144000" cy="6858000" type="screen4x3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FF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96" d="100"/>
          <a:sy n="96" d="100"/>
        </p:scale>
        <p:origin x="1051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70786-3030-4160-9468-62B9527C914D}" type="datetimeFigureOut">
              <a:rPr lang="it-IT" smtClean="0"/>
              <a:t>15/02/2022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837617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70786-3030-4160-9468-62B9527C914D}" type="datetimeFigureOut">
              <a:rPr lang="it-IT" smtClean="0"/>
              <a:t>15/02/2022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325702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70786-3030-4160-9468-62B9527C914D}" type="datetimeFigureOut">
              <a:rPr lang="it-IT" smtClean="0"/>
              <a:t>15/02/2022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868572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70786-3030-4160-9468-62B9527C914D}" type="datetimeFigureOut">
              <a:rPr lang="it-IT" smtClean="0"/>
              <a:t>15/02/2022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841703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70786-3030-4160-9468-62B9527C914D}" type="datetimeFigureOut">
              <a:rPr lang="it-IT" smtClean="0"/>
              <a:t>15/02/2022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701270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70786-3030-4160-9468-62B9527C914D}" type="datetimeFigureOut">
              <a:rPr lang="it-IT" smtClean="0"/>
              <a:t>15/02/2022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619866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70786-3030-4160-9468-62B9527C914D}" type="datetimeFigureOut">
              <a:rPr lang="it-IT" smtClean="0"/>
              <a:t>15/02/2022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335949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70786-3030-4160-9468-62B9527C914D}" type="datetimeFigureOut">
              <a:rPr lang="it-IT" smtClean="0"/>
              <a:t>15/02/2022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796864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70786-3030-4160-9468-62B9527C914D}" type="datetimeFigureOut">
              <a:rPr lang="it-IT" smtClean="0"/>
              <a:t>15/02/2022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470441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70786-3030-4160-9468-62B9527C914D}" type="datetimeFigureOut">
              <a:rPr lang="it-IT" smtClean="0"/>
              <a:t>15/02/2022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296830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70786-3030-4160-9468-62B9527C914D}" type="datetimeFigureOut">
              <a:rPr lang="it-IT" smtClean="0"/>
              <a:t>15/02/2022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963770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170786-3030-4160-9468-62B9527C914D}" type="datetimeFigureOut">
              <a:rPr lang="it-IT" smtClean="0"/>
              <a:t>15/02/2022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5100B8-8B49-47B8-9E6D-D56FEF39FCD9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534492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tatology.org/interpret-glm-output-in-r/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739E24F-75E2-41AB-8E13-C935A9BB4B34}"/>
              </a:ext>
            </a:extLst>
          </p:cNvPr>
          <p:cNvSpPr/>
          <p:nvPr/>
        </p:nvSpPr>
        <p:spPr>
          <a:xfrm>
            <a:off x="3057540" y="128447"/>
            <a:ext cx="3028922" cy="490879"/>
          </a:xfrm>
          <a:prstGeom prst="rect">
            <a:avLst/>
          </a:prstGeom>
          <a:noFill/>
        </p:spPr>
        <p:txBody>
          <a:bodyPr wrap="none" lIns="28932" tIns="14466" rIns="28932" bIns="14466">
            <a:spAutoFit/>
          </a:bodyPr>
          <a:lstStyle/>
          <a:p>
            <a:pPr algn="ctr"/>
            <a:r>
              <a:rPr lang="en-US" sz="3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Methods and goals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4A22A2B-0152-4C7B-91B3-F9CE95F778A1}"/>
              </a:ext>
            </a:extLst>
          </p:cNvPr>
          <p:cNvSpPr txBox="1"/>
          <p:nvPr/>
        </p:nvSpPr>
        <p:spPr>
          <a:xfrm>
            <a:off x="307426" y="619326"/>
            <a:ext cx="8660540" cy="156966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it-IT" sz="1200" dirty="0"/>
              <a:t>METHODS: </a:t>
            </a:r>
          </a:p>
          <a:p>
            <a:r>
              <a:rPr lang="it-IT" sz="1200" dirty="0"/>
              <a:t>Sampling of 240 1year </a:t>
            </a:r>
            <a:r>
              <a:rPr lang="it-IT" sz="1200" dirty="0" err="1"/>
              <a:t>old</a:t>
            </a:r>
            <a:r>
              <a:rPr lang="it-IT" sz="1200" dirty="0"/>
              <a:t> </a:t>
            </a:r>
            <a:r>
              <a:rPr lang="it-IT" sz="1200" dirty="0" err="1"/>
              <a:t>shoots</a:t>
            </a:r>
            <a:r>
              <a:rPr lang="it-IT" sz="1200" dirty="0"/>
              <a:t> (</a:t>
            </a:r>
            <a:r>
              <a:rPr lang="it-IT" sz="1200" dirty="0">
                <a:highlight>
                  <a:srgbClr val="FFFF00"/>
                </a:highlight>
              </a:rPr>
              <a:t>120 from </a:t>
            </a:r>
            <a:r>
              <a:rPr lang="it-IT" sz="1200" dirty="0" err="1">
                <a:highlight>
                  <a:srgbClr val="FFFF00"/>
                </a:highlight>
              </a:rPr>
              <a:t>own-rooted</a:t>
            </a:r>
            <a:r>
              <a:rPr lang="it-IT" sz="1200" dirty="0">
                <a:highlight>
                  <a:srgbClr val="FFFF00"/>
                </a:highlight>
              </a:rPr>
              <a:t> </a:t>
            </a:r>
            <a:r>
              <a:rPr lang="it-IT" sz="1200" dirty="0" err="1"/>
              <a:t>plant</a:t>
            </a:r>
            <a:r>
              <a:rPr lang="it-IT" sz="1200" dirty="0"/>
              <a:t>; and 120 from </a:t>
            </a:r>
            <a:r>
              <a:rPr lang="it-IT" sz="1200" dirty="0" err="1"/>
              <a:t>grafted</a:t>
            </a:r>
            <a:r>
              <a:rPr lang="it-IT" sz="1200" dirty="0"/>
              <a:t> </a:t>
            </a:r>
            <a:r>
              <a:rPr lang="it-IT" sz="1200" dirty="0" err="1"/>
              <a:t>ones</a:t>
            </a:r>
            <a:r>
              <a:rPr lang="it-IT" sz="1200" dirty="0"/>
              <a:t>)</a:t>
            </a:r>
          </a:p>
          <a:p>
            <a:pPr marL="160734" indent="-160734">
              <a:buFont typeface="Arial" panose="020B0604020202020204" pitchFamily="34" charset="0"/>
              <a:buChar char="•"/>
            </a:pPr>
            <a:r>
              <a:rPr lang="it-IT" sz="1200" dirty="0"/>
              <a:t>2020</a:t>
            </a:r>
          </a:p>
          <a:p>
            <a:pPr marL="192881" indent="-192881">
              <a:buFont typeface="+mj-lt"/>
              <a:buAutoNum type="arabicPeriod"/>
            </a:pPr>
            <a:r>
              <a:rPr lang="it-IT" sz="1200" dirty="0" err="1"/>
              <a:t>Biometric</a:t>
            </a:r>
            <a:r>
              <a:rPr lang="it-IT" sz="1200" dirty="0"/>
              <a:t> </a:t>
            </a:r>
            <a:r>
              <a:rPr lang="it-IT" sz="1200" dirty="0" err="1"/>
              <a:t>measures</a:t>
            </a:r>
            <a:r>
              <a:rPr lang="it-IT" sz="1200" dirty="0"/>
              <a:t> </a:t>
            </a:r>
            <a:r>
              <a:rPr lang="it-IT" sz="1200" dirty="0" err="1"/>
              <a:t>at</a:t>
            </a:r>
            <a:r>
              <a:rPr lang="it-IT" sz="1200" dirty="0"/>
              <a:t> </a:t>
            </a:r>
            <a:r>
              <a:rPr lang="it-IT" sz="1200" dirty="0" err="1"/>
              <a:t>shoot</a:t>
            </a:r>
            <a:r>
              <a:rPr lang="it-IT" sz="1200" dirty="0"/>
              <a:t> </a:t>
            </a:r>
            <a:r>
              <a:rPr lang="it-IT" sz="1200" dirty="0" err="1"/>
              <a:t>level</a:t>
            </a:r>
            <a:r>
              <a:rPr lang="it-IT" sz="1200" dirty="0"/>
              <a:t> (</a:t>
            </a:r>
            <a:r>
              <a:rPr lang="it-IT" sz="1200" dirty="0" err="1"/>
              <a:t>diameter</a:t>
            </a:r>
            <a:r>
              <a:rPr lang="it-IT" sz="1200" dirty="0"/>
              <a:t>, </a:t>
            </a:r>
            <a:r>
              <a:rPr lang="it-IT" sz="1200" dirty="0" err="1"/>
              <a:t>length</a:t>
            </a:r>
            <a:r>
              <a:rPr lang="it-IT" sz="1200" dirty="0"/>
              <a:t>, </a:t>
            </a:r>
            <a:r>
              <a:rPr lang="it-IT" sz="1200" dirty="0" err="1"/>
              <a:t>number</a:t>
            </a:r>
            <a:r>
              <a:rPr lang="it-IT" sz="1200" dirty="0"/>
              <a:t> of </a:t>
            </a:r>
            <a:r>
              <a:rPr lang="it-IT" sz="1200" dirty="0" err="1"/>
              <a:t>nodes</a:t>
            </a:r>
            <a:r>
              <a:rPr lang="it-IT" sz="1200" dirty="0"/>
              <a:t>) of </a:t>
            </a:r>
            <a:r>
              <a:rPr lang="it-IT" sz="1200" b="1" dirty="0"/>
              <a:t>1 </a:t>
            </a:r>
            <a:r>
              <a:rPr lang="it-IT" sz="1200" b="1" dirty="0" err="1"/>
              <a:t>year</a:t>
            </a:r>
            <a:r>
              <a:rPr lang="it-IT" sz="1200" b="1" dirty="0"/>
              <a:t> </a:t>
            </a:r>
            <a:r>
              <a:rPr lang="it-IT" sz="1200" b="1" dirty="0" err="1"/>
              <a:t>old</a:t>
            </a:r>
            <a:r>
              <a:rPr lang="it-IT" sz="1200" b="1" dirty="0"/>
              <a:t> </a:t>
            </a:r>
            <a:r>
              <a:rPr lang="it-IT" sz="1200" b="1" dirty="0" err="1"/>
              <a:t>shoots</a:t>
            </a:r>
            <a:r>
              <a:rPr lang="it-IT" sz="1200" b="1" dirty="0"/>
              <a:t> (</a:t>
            </a:r>
            <a:r>
              <a:rPr lang="it-IT" sz="1200" b="1" dirty="0" err="1"/>
              <a:t>parent</a:t>
            </a:r>
            <a:r>
              <a:rPr lang="it-IT" sz="1200" b="1" dirty="0"/>
              <a:t>)</a:t>
            </a:r>
            <a:r>
              <a:rPr lang="it-IT" sz="1200" dirty="0"/>
              <a:t>;</a:t>
            </a:r>
          </a:p>
          <a:p>
            <a:pPr marL="192881" indent="-192881">
              <a:buFont typeface="+mj-lt"/>
              <a:buAutoNum type="arabicPeriod"/>
            </a:pPr>
            <a:r>
              <a:rPr lang="it-IT" sz="1200" dirty="0"/>
              <a:t>Qualitative </a:t>
            </a:r>
            <a:r>
              <a:rPr lang="it-IT" sz="1200" dirty="0" err="1"/>
              <a:t>measures</a:t>
            </a:r>
            <a:r>
              <a:rPr lang="it-IT" sz="1200" dirty="0"/>
              <a:t> </a:t>
            </a:r>
            <a:r>
              <a:rPr lang="it-IT" sz="1200" dirty="0" err="1"/>
              <a:t>at</a:t>
            </a:r>
            <a:r>
              <a:rPr lang="it-IT" sz="1200" dirty="0"/>
              <a:t> </a:t>
            </a:r>
            <a:r>
              <a:rPr lang="it-IT" sz="1200" dirty="0" err="1"/>
              <a:t>node</a:t>
            </a:r>
            <a:r>
              <a:rPr lang="it-IT" sz="1200" dirty="0"/>
              <a:t> </a:t>
            </a:r>
            <a:r>
              <a:rPr lang="it-IT" sz="1200" dirty="0" err="1"/>
              <a:t>level</a:t>
            </a:r>
            <a:r>
              <a:rPr lang="it-IT" sz="1200" dirty="0"/>
              <a:t> (</a:t>
            </a:r>
            <a:r>
              <a:rPr lang="it-IT" sz="1200" dirty="0" err="1"/>
              <a:t>type</a:t>
            </a:r>
            <a:r>
              <a:rPr lang="it-IT" sz="1200" dirty="0"/>
              <a:t> of </a:t>
            </a:r>
            <a:r>
              <a:rPr lang="it-IT" sz="1200" dirty="0" err="1"/>
              <a:t>bud</a:t>
            </a:r>
            <a:r>
              <a:rPr lang="it-IT" sz="1200" dirty="0"/>
              <a:t>/</a:t>
            </a:r>
            <a:r>
              <a:rPr lang="it-IT" sz="1200" dirty="0" err="1"/>
              <a:t>sylleptic</a:t>
            </a:r>
            <a:r>
              <a:rPr lang="it-IT" sz="1200" dirty="0"/>
              <a:t> (M= mixed, C=</a:t>
            </a:r>
            <a:r>
              <a:rPr lang="it-IT" sz="1200" dirty="0" err="1"/>
              <a:t>catkin</a:t>
            </a:r>
            <a:r>
              <a:rPr lang="it-IT" sz="1200" dirty="0"/>
              <a:t>, V=vegetative, B=blind) of the </a:t>
            </a:r>
            <a:r>
              <a:rPr lang="it-IT" sz="1200" b="1" dirty="0" err="1"/>
              <a:t>same</a:t>
            </a:r>
            <a:r>
              <a:rPr lang="it-IT" sz="1200" b="1" dirty="0"/>
              <a:t> 1 </a:t>
            </a:r>
            <a:r>
              <a:rPr lang="it-IT" sz="1200" b="1" dirty="0" err="1"/>
              <a:t>year</a:t>
            </a:r>
            <a:r>
              <a:rPr lang="it-IT" sz="1200" b="1" dirty="0"/>
              <a:t> </a:t>
            </a:r>
            <a:r>
              <a:rPr lang="it-IT" sz="1200" b="1" dirty="0" err="1"/>
              <a:t>old</a:t>
            </a:r>
            <a:r>
              <a:rPr lang="it-IT" sz="1200" b="1" dirty="0"/>
              <a:t> </a:t>
            </a:r>
            <a:r>
              <a:rPr lang="it-IT" sz="1200" b="1" dirty="0" err="1"/>
              <a:t>shoots</a:t>
            </a:r>
            <a:endParaRPr lang="it-IT" sz="1200" dirty="0"/>
          </a:p>
          <a:p>
            <a:pPr marL="192881" indent="-192881">
              <a:buFont typeface="Arial" panose="020B0604020202020204" pitchFamily="34" charset="0"/>
              <a:buChar char="•"/>
            </a:pPr>
            <a:r>
              <a:rPr lang="it-IT" sz="1200" dirty="0"/>
              <a:t>2021</a:t>
            </a:r>
          </a:p>
          <a:p>
            <a:pPr marL="192881" indent="-192881">
              <a:buFont typeface="+mj-lt"/>
              <a:buAutoNum type="arabicPeriod"/>
            </a:pPr>
            <a:r>
              <a:rPr lang="it-IT" sz="1200" dirty="0" err="1"/>
              <a:t>Biometric</a:t>
            </a:r>
            <a:r>
              <a:rPr lang="it-IT" sz="1200" dirty="0"/>
              <a:t> </a:t>
            </a:r>
            <a:r>
              <a:rPr lang="it-IT" sz="1200" dirty="0" err="1"/>
              <a:t>measures</a:t>
            </a:r>
            <a:r>
              <a:rPr lang="it-IT" sz="1200" dirty="0"/>
              <a:t> </a:t>
            </a:r>
            <a:r>
              <a:rPr lang="it-IT" sz="1200" dirty="0" err="1"/>
              <a:t>at</a:t>
            </a:r>
            <a:r>
              <a:rPr lang="it-IT" sz="1200" dirty="0"/>
              <a:t> </a:t>
            </a:r>
            <a:r>
              <a:rPr lang="it-IT" sz="1200" dirty="0" err="1"/>
              <a:t>shoot</a:t>
            </a:r>
            <a:r>
              <a:rPr lang="it-IT" sz="1200" dirty="0"/>
              <a:t> </a:t>
            </a:r>
            <a:r>
              <a:rPr lang="it-IT" sz="1200" dirty="0" err="1"/>
              <a:t>level</a:t>
            </a:r>
            <a:r>
              <a:rPr lang="it-IT" sz="1200" dirty="0"/>
              <a:t> (</a:t>
            </a:r>
            <a:r>
              <a:rPr lang="it-IT" sz="1200" dirty="0" err="1"/>
              <a:t>diameter</a:t>
            </a:r>
            <a:r>
              <a:rPr lang="it-IT" sz="1200" dirty="0"/>
              <a:t>, </a:t>
            </a:r>
            <a:r>
              <a:rPr lang="it-IT" sz="1200" dirty="0" err="1"/>
              <a:t>length</a:t>
            </a:r>
            <a:r>
              <a:rPr lang="it-IT" sz="1200" dirty="0"/>
              <a:t>, </a:t>
            </a:r>
            <a:r>
              <a:rPr lang="it-IT" sz="1200" dirty="0" err="1"/>
              <a:t>number</a:t>
            </a:r>
            <a:r>
              <a:rPr lang="it-IT" sz="1200" dirty="0"/>
              <a:t> of </a:t>
            </a:r>
            <a:r>
              <a:rPr lang="it-IT" sz="1200" dirty="0" err="1"/>
              <a:t>nodes</a:t>
            </a:r>
            <a:r>
              <a:rPr lang="it-IT" sz="1200" dirty="0"/>
              <a:t>) of </a:t>
            </a:r>
            <a:r>
              <a:rPr lang="it-IT" sz="1200" b="1" dirty="0"/>
              <a:t>1 </a:t>
            </a:r>
            <a:r>
              <a:rPr lang="it-IT" sz="1200" b="1" dirty="0" err="1"/>
              <a:t>year</a:t>
            </a:r>
            <a:r>
              <a:rPr lang="it-IT" sz="1200" b="1" dirty="0"/>
              <a:t> </a:t>
            </a:r>
            <a:r>
              <a:rPr lang="it-IT" sz="1200" b="1" dirty="0" err="1"/>
              <a:t>old</a:t>
            </a:r>
            <a:r>
              <a:rPr lang="it-IT" sz="1200" b="1" dirty="0"/>
              <a:t> </a:t>
            </a:r>
            <a:r>
              <a:rPr lang="it-IT" sz="1200" b="1" dirty="0" err="1"/>
              <a:t>shoots</a:t>
            </a:r>
            <a:r>
              <a:rPr lang="it-IT" sz="1200" b="1" dirty="0"/>
              <a:t> </a:t>
            </a:r>
            <a:r>
              <a:rPr lang="it-IT" sz="1200" dirty="0"/>
              <a:t>(</a:t>
            </a:r>
            <a:r>
              <a:rPr lang="it-IT" sz="1200" dirty="0" err="1"/>
              <a:t>child</a:t>
            </a:r>
            <a:r>
              <a:rPr lang="it-IT" sz="1200" dirty="0"/>
              <a:t>) </a:t>
            </a:r>
            <a:r>
              <a:rPr lang="it-IT" sz="1200" dirty="0" err="1"/>
              <a:t>born</a:t>
            </a:r>
            <a:r>
              <a:rPr lang="it-IT" sz="1200" dirty="0"/>
              <a:t> from the </a:t>
            </a:r>
            <a:r>
              <a:rPr lang="it-IT" sz="1200" dirty="0" err="1"/>
              <a:t>parerent</a:t>
            </a:r>
            <a:r>
              <a:rPr lang="it-IT" sz="1200" dirty="0"/>
              <a:t>;</a:t>
            </a:r>
          </a:p>
          <a:p>
            <a:pPr marL="192881" indent="-192881">
              <a:buFont typeface="+mj-lt"/>
              <a:buAutoNum type="arabicPeriod"/>
            </a:pPr>
            <a:r>
              <a:rPr lang="it-IT" sz="1200" dirty="0"/>
              <a:t>Qualitative </a:t>
            </a:r>
            <a:r>
              <a:rPr lang="it-IT" sz="1200" dirty="0" err="1"/>
              <a:t>measures</a:t>
            </a:r>
            <a:r>
              <a:rPr lang="it-IT" sz="1200" dirty="0"/>
              <a:t> </a:t>
            </a:r>
            <a:r>
              <a:rPr lang="it-IT" sz="1200" dirty="0" err="1"/>
              <a:t>at</a:t>
            </a:r>
            <a:r>
              <a:rPr lang="it-IT" sz="1200" dirty="0"/>
              <a:t> </a:t>
            </a:r>
            <a:r>
              <a:rPr lang="it-IT" sz="1200" dirty="0" err="1"/>
              <a:t>node</a:t>
            </a:r>
            <a:r>
              <a:rPr lang="it-IT" sz="1200" dirty="0"/>
              <a:t> </a:t>
            </a:r>
            <a:r>
              <a:rPr lang="it-IT" sz="1200" dirty="0" err="1"/>
              <a:t>level</a:t>
            </a:r>
            <a:r>
              <a:rPr lang="it-IT" sz="1200" dirty="0"/>
              <a:t> (</a:t>
            </a:r>
            <a:r>
              <a:rPr lang="it-IT" sz="1200" dirty="0" err="1"/>
              <a:t>type</a:t>
            </a:r>
            <a:r>
              <a:rPr lang="it-IT" sz="1200" dirty="0"/>
              <a:t> of </a:t>
            </a:r>
            <a:r>
              <a:rPr lang="it-IT" sz="1200" dirty="0" err="1"/>
              <a:t>bud</a:t>
            </a:r>
            <a:r>
              <a:rPr lang="it-IT" sz="1200" dirty="0"/>
              <a:t>/</a:t>
            </a:r>
            <a:r>
              <a:rPr lang="it-IT" sz="1200" dirty="0" err="1"/>
              <a:t>sylleptic</a:t>
            </a:r>
            <a:r>
              <a:rPr lang="it-IT" sz="1200" dirty="0"/>
              <a:t> (M= mixed, C=</a:t>
            </a:r>
            <a:r>
              <a:rPr lang="it-IT" sz="1200" dirty="0" err="1"/>
              <a:t>catkin</a:t>
            </a:r>
            <a:r>
              <a:rPr lang="it-IT" sz="1200" dirty="0"/>
              <a:t>, V=vegetative, B=blind) of the </a:t>
            </a:r>
            <a:r>
              <a:rPr lang="it-IT" sz="1200" b="1" dirty="0" err="1"/>
              <a:t>same</a:t>
            </a:r>
            <a:r>
              <a:rPr lang="it-IT" sz="1200" b="1" dirty="0"/>
              <a:t> </a:t>
            </a:r>
            <a:r>
              <a:rPr lang="it-IT" sz="1200" b="1" dirty="0" err="1"/>
              <a:t>child</a:t>
            </a:r>
            <a:r>
              <a:rPr lang="it-IT" sz="1200" b="1" dirty="0"/>
              <a:t> </a:t>
            </a:r>
            <a:r>
              <a:rPr lang="it-IT" sz="1200" b="1" dirty="0" err="1"/>
              <a:t>shoots</a:t>
            </a:r>
            <a:endParaRPr lang="it-IT" sz="1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D538B1-C829-4E60-A022-7C8AD37C2179}"/>
              </a:ext>
            </a:extLst>
          </p:cNvPr>
          <p:cNvSpPr txBox="1"/>
          <p:nvPr/>
        </p:nvSpPr>
        <p:spPr>
          <a:xfrm>
            <a:off x="307425" y="2270229"/>
            <a:ext cx="8660539" cy="193899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381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it-IT" sz="1200" dirty="0"/>
              <a:t>GOALS:</a:t>
            </a:r>
          </a:p>
          <a:p>
            <a:r>
              <a:rPr lang="it-IT" sz="1200" dirty="0"/>
              <a:t>The model of </a:t>
            </a:r>
            <a:r>
              <a:rPr lang="it-IT" sz="1200" dirty="0" err="1"/>
              <a:t>my</a:t>
            </a:r>
            <a:r>
              <a:rPr lang="it-IT" sz="1200" dirty="0"/>
              <a:t> dreams </a:t>
            </a:r>
            <a:r>
              <a:rPr lang="it-IT" sz="1200" dirty="0" err="1"/>
              <a:t>should</a:t>
            </a:r>
            <a:r>
              <a:rPr lang="it-IT" sz="1200" dirty="0"/>
              <a:t> </a:t>
            </a:r>
            <a:r>
              <a:rPr lang="it-IT" sz="1200" dirty="0" err="1"/>
              <a:t>answer</a:t>
            </a:r>
            <a:r>
              <a:rPr lang="it-IT" sz="1200" dirty="0"/>
              <a:t> </a:t>
            </a:r>
            <a:r>
              <a:rPr lang="it-IT" sz="1200" dirty="0" err="1"/>
              <a:t>those</a:t>
            </a:r>
            <a:r>
              <a:rPr lang="it-IT" sz="1200" dirty="0"/>
              <a:t> </a:t>
            </a:r>
            <a:r>
              <a:rPr lang="it-IT" sz="1200" dirty="0" err="1"/>
              <a:t>questions</a:t>
            </a:r>
            <a:r>
              <a:rPr lang="it-IT" sz="1200" dirty="0"/>
              <a:t>:</a:t>
            </a:r>
          </a:p>
          <a:p>
            <a:pPr marL="192881" indent="-192881">
              <a:buFont typeface="+mj-lt"/>
              <a:buAutoNum type="arabicPeriod"/>
            </a:pPr>
            <a:r>
              <a:rPr lang="it-IT" sz="1200" dirty="0"/>
              <a:t>How 1 </a:t>
            </a:r>
            <a:r>
              <a:rPr lang="it-IT" sz="1200" dirty="0" err="1"/>
              <a:t>yeard</a:t>
            </a:r>
            <a:r>
              <a:rPr lang="it-IT" sz="1200" dirty="0"/>
              <a:t> </a:t>
            </a:r>
            <a:r>
              <a:rPr lang="it-IT" sz="1200" dirty="0" err="1"/>
              <a:t>old</a:t>
            </a:r>
            <a:r>
              <a:rPr lang="it-IT" sz="1200" dirty="0"/>
              <a:t> </a:t>
            </a:r>
            <a:r>
              <a:rPr lang="it-IT" sz="1200" dirty="0" err="1"/>
              <a:t>shoot</a:t>
            </a:r>
            <a:r>
              <a:rPr lang="it-IT" sz="1200" dirty="0"/>
              <a:t> </a:t>
            </a:r>
            <a:r>
              <a:rPr lang="it-IT" sz="1200" dirty="0" err="1"/>
              <a:t>is</a:t>
            </a:r>
            <a:r>
              <a:rPr lang="it-IT" sz="1200" dirty="0"/>
              <a:t> </a:t>
            </a:r>
            <a:r>
              <a:rPr lang="it-IT" sz="1200" dirty="0" err="1"/>
              <a:t>composed</a:t>
            </a:r>
            <a:r>
              <a:rPr lang="it-IT" sz="1200" dirty="0"/>
              <a:t>?</a:t>
            </a:r>
          </a:p>
          <a:p>
            <a:pPr marL="450056" lvl="1" indent="-192881">
              <a:buFont typeface="+mj-lt"/>
              <a:buAutoNum type="alphaLcParenR"/>
            </a:pPr>
            <a:r>
              <a:rPr lang="it-IT" sz="1200" dirty="0" err="1"/>
              <a:t>There</a:t>
            </a:r>
            <a:r>
              <a:rPr lang="it-IT" sz="1200" dirty="0"/>
              <a:t> are some zones of the </a:t>
            </a:r>
            <a:r>
              <a:rPr lang="it-IT" sz="1200" dirty="0" err="1"/>
              <a:t>same</a:t>
            </a:r>
            <a:r>
              <a:rPr lang="it-IT" sz="1200" dirty="0"/>
              <a:t> </a:t>
            </a:r>
            <a:r>
              <a:rPr lang="it-IT" sz="1200" dirty="0" err="1"/>
              <a:t>type</a:t>
            </a:r>
            <a:r>
              <a:rPr lang="it-IT" sz="1200" dirty="0"/>
              <a:t> of </a:t>
            </a:r>
            <a:r>
              <a:rPr lang="it-IT" sz="1200" dirty="0" err="1"/>
              <a:t>bud</a:t>
            </a:r>
            <a:r>
              <a:rPr lang="it-IT" sz="1200" dirty="0"/>
              <a:t>?</a:t>
            </a:r>
          </a:p>
          <a:p>
            <a:pPr marL="450056" lvl="1" indent="-192881">
              <a:buFont typeface="+mj-lt"/>
              <a:buAutoNum type="alphaLcParenR"/>
            </a:pPr>
            <a:r>
              <a:rPr lang="it-IT" sz="1200" dirty="0" err="1"/>
              <a:t>There</a:t>
            </a:r>
            <a:r>
              <a:rPr lang="it-IT" sz="1200" dirty="0"/>
              <a:t> are </a:t>
            </a:r>
            <a:r>
              <a:rPr lang="it-IT" sz="1200" dirty="0" err="1"/>
              <a:t>difference</a:t>
            </a:r>
            <a:r>
              <a:rPr lang="it-IT" sz="1200" dirty="0"/>
              <a:t> in </a:t>
            </a:r>
            <a:r>
              <a:rPr lang="it-IT" sz="1200" dirty="0" err="1"/>
              <a:t>composition</a:t>
            </a:r>
            <a:r>
              <a:rPr lang="it-IT" sz="1200" dirty="0"/>
              <a:t> </a:t>
            </a:r>
            <a:r>
              <a:rPr lang="it-IT" sz="1200" dirty="0" err="1"/>
              <a:t>according</a:t>
            </a:r>
            <a:r>
              <a:rPr lang="it-IT" sz="1200" dirty="0"/>
              <a:t> to the </a:t>
            </a:r>
            <a:r>
              <a:rPr lang="it-IT" sz="1200" dirty="0" err="1"/>
              <a:t>length</a:t>
            </a:r>
            <a:r>
              <a:rPr lang="it-IT" sz="1200" dirty="0"/>
              <a:t> of the </a:t>
            </a:r>
            <a:r>
              <a:rPr lang="it-IT" sz="1200" dirty="0" err="1"/>
              <a:t>shoot</a:t>
            </a:r>
            <a:r>
              <a:rPr lang="it-IT" sz="1200" dirty="0"/>
              <a:t>?</a:t>
            </a:r>
          </a:p>
          <a:p>
            <a:pPr marL="192881" indent="-192881">
              <a:buFont typeface="+mj-lt"/>
              <a:buAutoNum type="arabicPeriod"/>
            </a:pPr>
            <a:r>
              <a:rPr lang="it-IT" sz="1200" dirty="0"/>
              <a:t>How </a:t>
            </a:r>
            <a:r>
              <a:rPr lang="it-IT" sz="1200" dirty="0" err="1"/>
              <a:t>is</a:t>
            </a:r>
            <a:r>
              <a:rPr lang="it-IT" sz="1200" dirty="0"/>
              <a:t> the </a:t>
            </a:r>
            <a:r>
              <a:rPr lang="it-IT" sz="1200" dirty="0" err="1"/>
              <a:t>behavior</a:t>
            </a:r>
            <a:r>
              <a:rPr lang="it-IT" sz="1200" dirty="0"/>
              <a:t> of </a:t>
            </a:r>
            <a:r>
              <a:rPr lang="it-IT" sz="1200" dirty="0" err="1"/>
              <a:t>lateral</a:t>
            </a:r>
            <a:r>
              <a:rPr lang="it-IT" sz="1200" dirty="0"/>
              <a:t> </a:t>
            </a:r>
            <a:r>
              <a:rPr lang="it-IT" sz="1200" dirty="0" err="1"/>
              <a:t>shoots</a:t>
            </a:r>
            <a:r>
              <a:rPr lang="it-IT" sz="1200" dirty="0"/>
              <a:t>?</a:t>
            </a:r>
          </a:p>
          <a:p>
            <a:pPr marL="450056" lvl="1" indent="-192881">
              <a:buFont typeface="+mj-lt"/>
              <a:buAutoNum type="alphaLcParenR"/>
            </a:pPr>
            <a:r>
              <a:rPr lang="it-IT" sz="1200" dirty="0"/>
              <a:t>How </a:t>
            </a:r>
            <a:r>
              <a:rPr lang="it-IT" sz="1200" dirty="0" err="1"/>
              <a:t>many</a:t>
            </a:r>
            <a:r>
              <a:rPr lang="it-IT" sz="1200" dirty="0"/>
              <a:t> of </a:t>
            </a:r>
            <a:r>
              <a:rPr lang="it-IT" sz="1200" dirty="0" err="1"/>
              <a:t>them</a:t>
            </a:r>
            <a:r>
              <a:rPr lang="it-IT" sz="1200" dirty="0"/>
              <a:t> </a:t>
            </a:r>
            <a:r>
              <a:rPr lang="it-IT" sz="1200" dirty="0" err="1"/>
              <a:t>developed</a:t>
            </a:r>
            <a:r>
              <a:rPr lang="it-IT" sz="1200" dirty="0"/>
              <a:t>?</a:t>
            </a:r>
          </a:p>
          <a:p>
            <a:pPr marL="450056" lvl="1" indent="-192881">
              <a:buFont typeface="+mj-lt"/>
              <a:buAutoNum type="alphaLcParenR"/>
            </a:pPr>
            <a:r>
              <a:rPr lang="it-IT" sz="1200" dirty="0" err="1"/>
              <a:t>Where</a:t>
            </a:r>
            <a:r>
              <a:rPr lang="it-IT" sz="1200" dirty="0"/>
              <a:t>?</a:t>
            </a:r>
          </a:p>
          <a:p>
            <a:pPr marL="450056" lvl="1" indent="-192881">
              <a:buFont typeface="+mj-lt"/>
              <a:buAutoNum type="alphaLcParenR"/>
            </a:pPr>
            <a:r>
              <a:rPr lang="it-IT" sz="1200" dirty="0"/>
              <a:t>From </a:t>
            </a:r>
            <a:r>
              <a:rPr lang="it-IT" sz="1200" dirty="0" err="1"/>
              <a:t>which</a:t>
            </a:r>
            <a:r>
              <a:rPr lang="it-IT" sz="1200" dirty="0"/>
              <a:t> </a:t>
            </a:r>
            <a:r>
              <a:rPr lang="it-IT" sz="1200" dirty="0" err="1"/>
              <a:t>bud</a:t>
            </a:r>
            <a:r>
              <a:rPr lang="it-IT" sz="1200" dirty="0"/>
              <a:t>? (vegetative or mixed?)</a:t>
            </a:r>
          </a:p>
          <a:p>
            <a:pPr marL="192881" indent="-192881">
              <a:buFont typeface="+mj-lt"/>
              <a:buAutoNum type="arabicPeriod"/>
            </a:pPr>
            <a:r>
              <a:rPr lang="it-IT" sz="1200" dirty="0" err="1"/>
              <a:t>how</a:t>
            </a:r>
            <a:r>
              <a:rPr lang="it-IT" sz="1200" dirty="0"/>
              <a:t> can </a:t>
            </a:r>
            <a:r>
              <a:rPr lang="it-IT" sz="1200" dirty="0" err="1"/>
              <a:t>we</a:t>
            </a:r>
            <a:r>
              <a:rPr lang="it-IT" sz="1200" dirty="0"/>
              <a:t> </a:t>
            </a:r>
            <a:r>
              <a:rPr lang="it-IT" sz="1200" dirty="0" err="1"/>
              <a:t>deal</a:t>
            </a:r>
            <a:r>
              <a:rPr lang="it-IT" sz="1200" dirty="0"/>
              <a:t> with multiple </a:t>
            </a:r>
            <a:r>
              <a:rPr lang="it-IT" sz="1200" dirty="0" err="1"/>
              <a:t>buds</a:t>
            </a:r>
            <a:r>
              <a:rPr lang="it-IT" sz="1200" dirty="0"/>
              <a:t> and multiple </a:t>
            </a:r>
            <a:r>
              <a:rPr lang="it-IT" sz="1200" dirty="0" err="1"/>
              <a:t>lateral</a:t>
            </a:r>
            <a:r>
              <a:rPr lang="it-IT" sz="1200" dirty="0"/>
              <a:t> </a:t>
            </a:r>
            <a:r>
              <a:rPr lang="it-IT" sz="1200" dirty="0" err="1"/>
              <a:t>shoots</a:t>
            </a:r>
            <a:r>
              <a:rPr lang="it-IT" sz="1200" dirty="0"/>
              <a:t> per </a:t>
            </a:r>
            <a:r>
              <a:rPr lang="it-IT" sz="1200" dirty="0" err="1"/>
              <a:t>node</a:t>
            </a:r>
            <a:r>
              <a:rPr lang="it-IT" sz="1200" dirty="0"/>
              <a:t>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E120C0-ABFF-4C80-9B93-2200C277BFD2}"/>
              </a:ext>
            </a:extLst>
          </p:cNvPr>
          <p:cNvSpPr txBox="1"/>
          <p:nvPr/>
        </p:nvSpPr>
        <p:spPr>
          <a:xfrm>
            <a:off x="3133530" y="4290464"/>
            <a:ext cx="376193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 err="1"/>
              <a:t>This</a:t>
            </a:r>
            <a:r>
              <a:rPr lang="it-IT" sz="1200" dirty="0"/>
              <a:t> </a:t>
            </a:r>
            <a:r>
              <a:rPr lang="it-IT" sz="1200" dirty="0" err="1"/>
              <a:t>problems</a:t>
            </a:r>
            <a:r>
              <a:rPr lang="it-IT" sz="1200" dirty="0"/>
              <a:t> </a:t>
            </a:r>
            <a:r>
              <a:rPr lang="it-IT" sz="1200" dirty="0" err="1"/>
              <a:t>cold</a:t>
            </a:r>
            <a:r>
              <a:rPr lang="it-IT" sz="1200" dirty="0"/>
              <a:t> be </a:t>
            </a:r>
            <a:r>
              <a:rPr lang="it-IT" sz="1200" dirty="0" err="1"/>
              <a:t>solved</a:t>
            </a:r>
            <a:r>
              <a:rPr lang="it-IT" sz="1200" dirty="0"/>
              <a:t> </a:t>
            </a:r>
            <a:r>
              <a:rPr lang="it-IT" sz="1200" dirty="0" err="1"/>
              <a:t>analysing</a:t>
            </a:r>
            <a:r>
              <a:rPr lang="it-IT" sz="1200" dirty="0"/>
              <a:t> the data:</a:t>
            </a:r>
          </a:p>
          <a:p>
            <a:pPr marL="160734" indent="-160734">
              <a:buFont typeface="Arial" panose="020B0604020202020204" pitchFamily="34" charset="0"/>
              <a:buChar char="•"/>
            </a:pPr>
            <a:r>
              <a:rPr lang="it-IT" sz="1200" dirty="0"/>
              <a:t>From </a:t>
            </a:r>
            <a:r>
              <a:rPr lang="it-IT" sz="1200" dirty="0" err="1"/>
              <a:t>different</a:t>
            </a:r>
            <a:r>
              <a:rPr lang="it-IT" sz="1200" dirty="0"/>
              <a:t> point of </a:t>
            </a:r>
            <a:r>
              <a:rPr lang="it-IT" sz="1200" dirty="0" err="1"/>
              <a:t>views</a:t>
            </a:r>
            <a:endParaRPr lang="it-IT" sz="1200" dirty="0"/>
          </a:p>
          <a:p>
            <a:pPr marL="482203" lvl="1" indent="-225028">
              <a:buFont typeface="+mj-lt"/>
              <a:buAutoNum type="romanUcPeriod"/>
            </a:pPr>
            <a:r>
              <a:rPr lang="it-IT" sz="1200" dirty="0" err="1"/>
              <a:t>Shoot</a:t>
            </a:r>
            <a:r>
              <a:rPr lang="it-IT" sz="1200" dirty="0"/>
              <a:t> scale</a:t>
            </a:r>
          </a:p>
          <a:p>
            <a:pPr marL="482203" lvl="1" indent="-225028">
              <a:buFont typeface="+mj-lt"/>
              <a:buAutoNum type="romanUcPeriod"/>
            </a:pPr>
            <a:r>
              <a:rPr lang="it-IT" sz="1200" dirty="0" err="1"/>
              <a:t>Metamer</a:t>
            </a:r>
            <a:r>
              <a:rPr lang="it-IT" sz="1200" dirty="0"/>
              <a:t> scale</a:t>
            </a:r>
          </a:p>
          <a:p>
            <a:pPr marL="482203" lvl="1" indent="-225028">
              <a:buFont typeface="+mj-lt"/>
              <a:buAutoNum type="romanUcPeriod"/>
            </a:pPr>
            <a:r>
              <a:rPr lang="it-IT" sz="1200" dirty="0"/>
              <a:t>Bud scale</a:t>
            </a:r>
          </a:p>
          <a:p>
            <a:pPr marL="225028" indent="-225028">
              <a:buFont typeface="Arial" panose="020B0604020202020204" pitchFamily="34" charset="0"/>
              <a:buChar char="•"/>
            </a:pPr>
            <a:r>
              <a:rPr lang="it-IT" sz="1200" dirty="0"/>
              <a:t>With </a:t>
            </a:r>
            <a:r>
              <a:rPr lang="it-IT" sz="1200" dirty="0" err="1"/>
              <a:t>different</a:t>
            </a:r>
            <a:r>
              <a:rPr lang="it-IT" sz="1200" dirty="0"/>
              <a:t> </a:t>
            </a:r>
            <a:r>
              <a:rPr lang="it-IT" sz="1200" dirty="0" err="1"/>
              <a:t>tecniques</a:t>
            </a:r>
            <a:r>
              <a:rPr lang="it-IT" sz="1200" dirty="0"/>
              <a:t>:</a:t>
            </a:r>
          </a:p>
          <a:p>
            <a:pPr marL="482203" lvl="1" indent="-225028">
              <a:buFont typeface="+mj-lt"/>
              <a:buAutoNum type="romanUcPeriod"/>
            </a:pPr>
            <a:r>
              <a:rPr lang="it-IT" sz="1200" dirty="0"/>
              <a:t> </a:t>
            </a:r>
            <a:r>
              <a:rPr lang="it-IT" sz="1200" dirty="0" err="1"/>
              <a:t>exploratory</a:t>
            </a:r>
            <a:r>
              <a:rPr lang="it-IT" sz="1200" dirty="0"/>
              <a:t> </a:t>
            </a:r>
            <a:r>
              <a:rPr lang="it-IT" sz="1200" dirty="0" err="1"/>
              <a:t>analysis</a:t>
            </a:r>
            <a:endParaRPr lang="it-IT" sz="1200" dirty="0"/>
          </a:p>
          <a:p>
            <a:pPr marL="482203" lvl="1" indent="-225028">
              <a:buFont typeface="+mj-lt"/>
              <a:buAutoNum type="romanUcPeriod"/>
            </a:pPr>
            <a:r>
              <a:rPr lang="it-IT" sz="1200" dirty="0" err="1"/>
              <a:t>Glms</a:t>
            </a:r>
            <a:r>
              <a:rPr lang="it-IT" sz="1200" dirty="0"/>
              <a:t>/</a:t>
            </a:r>
            <a:r>
              <a:rPr lang="it-IT" sz="1200" dirty="0" err="1"/>
              <a:t>marcovian</a:t>
            </a:r>
            <a:endParaRPr lang="it-IT" sz="1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2E2C11-A824-4CB2-B800-365562D3094B}"/>
              </a:ext>
            </a:extLst>
          </p:cNvPr>
          <p:cNvSpPr txBox="1"/>
          <p:nvPr/>
        </p:nvSpPr>
        <p:spPr>
          <a:xfrm>
            <a:off x="2893309" y="6464226"/>
            <a:ext cx="263405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900" dirty="0">
                <a:highlight>
                  <a:srgbClr val="FFFF00"/>
                </a:highlight>
              </a:rPr>
              <a:t>WE WILL FOCUS JUST ON </a:t>
            </a:r>
            <a:r>
              <a:rPr lang="it-IT" sz="900" dirty="0" err="1">
                <a:highlight>
                  <a:srgbClr val="FFFF00"/>
                </a:highlight>
              </a:rPr>
              <a:t>ON</a:t>
            </a:r>
            <a:r>
              <a:rPr lang="it-IT" sz="900" dirty="0">
                <a:highlight>
                  <a:srgbClr val="FFFF00"/>
                </a:highlight>
              </a:rPr>
              <a:t> OWN-ROOTED PLANTS</a:t>
            </a:r>
          </a:p>
        </p:txBody>
      </p:sp>
    </p:spTree>
    <p:extLst>
      <p:ext uri="{BB962C8B-B14F-4D97-AF65-F5344CB8AC3E}">
        <p14:creationId xmlns:p14="http://schemas.microsoft.com/office/powerpoint/2010/main" val="17130980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330D87A-E30B-402E-9EED-17D4C0608EE2}"/>
              </a:ext>
            </a:extLst>
          </p:cNvPr>
          <p:cNvSpPr/>
          <p:nvPr/>
        </p:nvSpPr>
        <p:spPr>
          <a:xfrm>
            <a:off x="2030396" y="171148"/>
            <a:ext cx="2533900" cy="692497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en-US" sz="40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Shoot scale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F7F91F-CD33-483C-96B7-C67D0A41C7C0}"/>
              </a:ext>
            </a:extLst>
          </p:cNvPr>
          <p:cNvSpPr txBox="1"/>
          <p:nvPr/>
        </p:nvSpPr>
        <p:spPr>
          <a:xfrm>
            <a:off x="4532172" y="397884"/>
            <a:ext cx="584265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 err="1"/>
              <a:t>Description</a:t>
            </a:r>
            <a:r>
              <a:rPr lang="it-IT" sz="1200" dirty="0"/>
              <a:t> of </a:t>
            </a:r>
            <a:r>
              <a:rPr lang="it-IT" sz="1200" dirty="0" err="1"/>
              <a:t>each</a:t>
            </a:r>
            <a:r>
              <a:rPr lang="it-IT" sz="1200" dirty="0"/>
              <a:t> </a:t>
            </a:r>
            <a:r>
              <a:rPr lang="it-IT" sz="1200" dirty="0" err="1"/>
              <a:t>shoot</a:t>
            </a:r>
            <a:r>
              <a:rPr lang="it-IT" sz="1200" dirty="0"/>
              <a:t> </a:t>
            </a:r>
            <a:r>
              <a:rPr lang="it-IT" sz="1200" dirty="0" err="1"/>
              <a:t>composition</a:t>
            </a:r>
            <a:r>
              <a:rPr lang="it-IT" sz="1200" dirty="0"/>
              <a:t> in </a:t>
            </a:r>
            <a:r>
              <a:rPr lang="it-IT" sz="1200" dirty="0" err="1"/>
              <a:t>terms</a:t>
            </a:r>
            <a:r>
              <a:rPr lang="it-IT" sz="1200" dirty="0"/>
              <a:t> of: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it-IT" sz="1200" dirty="0" err="1"/>
              <a:t>row</a:t>
            </a:r>
            <a:r>
              <a:rPr lang="it-IT" sz="1200" dirty="0"/>
              <a:t> ID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it-IT" sz="1200" dirty="0"/>
              <a:t>Not </a:t>
            </a:r>
            <a:r>
              <a:rPr lang="it-IT" sz="1200" dirty="0" err="1"/>
              <a:t>grafted</a:t>
            </a:r>
            <a:endParaRPr lang="it-IT" sz="1200" dirty="0"/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it-IT" sz="1200" dirty="0" err="1"/>
              <a:t>Plant</a:t>
            </a:r>
            <a:r>
              <a:rPr lang="it-IT" sz="1200" dirty="0"/>
              <a:t> ID </a:t>
            </a:r>
            <a:r>
              <a:rPr lang="it-IT" sz="1200" dirty="0" err="1"/>
              <a:t>mother</a:t>
            </a:r>
            <a:r>
              <a:rPr lang="it-IT" sz="1200" dirty="0"/>
              <a:t> of the </a:t>
            </a:r>
            <a:r>
              <a:rPr lang="it-IT" sz="1200" dirty="0" err="1"/>
              <a:t>shoot</a:t>
            </a:r>
            <a:endParaRPr lang="it-IT" sz="1200" dirty="0"/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it-IT" sz="1200" dirty="0" err="1"/>
              <a:t>Length</a:t>
            </a:r>
            <a:r>
              <a:rPr lang="it-IT" sz="1200" dirty="0"/>
              <a:t>(cm);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it-IT" sz="1200" dirty="0" err="1"/>
              <a:t>Length</a:t>
            </a:r>
            <a:r>
              <a:rPr lang="it-IT" sz="1200" dirty="0"/>
              <a:t>(class);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it-IT" sz="1200" dirty="0" err="1"/>
              <a:t>Number</a:t>
            </a:r>
            <a:r>
              <a:rPr lang="it-IT" sz="1200" dirty="0"/>
              <a:t> of </a:t>
            </a:r>
            <a:r>
              <a:rPr lang="it-IT" sz="1200" dirty="0" err="1"/>
              <a:t>nodes</a:t>
            </a:r>
            <a:r>
              <a:rPr lang="it-IT" sz="1200" dirty="0"/>
              <a:t>;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it-IT" sz="1200" dirty="0" err="1"/>
              <a:t>Number</a:t>
            </a:r>
            <a:r>
              <a:rPr lang="it-IT" sz="1200" dirty="0"/>
              <a:t> of </a:t>
            </a:r>
            <a:r>
              <a:rPr lang="it-IT" sz="1200" dirty="0" err="1"/>
              <a:t>buds</a:t>
            </a:r>
            <a:r>
              <a:rPr lang="it-IT" sz="1200" dirty="0"/>
              <a:t> per </a:t>
            </a:r>
            <a:r>
              <a:rPr lang="it-IT" sz="1200" dirty="0" err="1"/>
              <a:t>type</a:t>
            </a:r>
            <a:r>
              <a:rPr lang="it-IT" sz="1200" dirty="0"/>
              <a:t> (C,V,M,B);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it-IT" sz="1200" dirty="0" err="1"/>
              <a:t>Number</a:t>
            </a:r>
            <a:r>
              <a:rPr lang="it-IT" sz="1200" dirty="0"/>
              <a:t> of clusters;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it-IT" sz="1200" dirty="0" err="1"/>
              <a:t>Number</a:t>
            </a:r>
            <a:r>
              <a:rPr lang="it-IT" sz="1200" dirty="0"/>
              <a:t> of nuts;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A0DCFA1-6AB5-4677-B105-63AF24AA5A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80" y="171148"/>
            <a:ext cx="1832803" cy="1754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E30F232-C57B-4E35-AA45-0FC36C1984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223" y="2485506"/>
            <a:ext cx="7877554" cy="3616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3972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330D87A-E30B-402E-9EED-17D4C0608EE2}"/>
              </a:ext>
            </a:extLst>
          </p:cNvPr>
          <p:cNvSpPr/>
          <p:nvPr/>
        </p:nvSpPr>
        <p:spPr>
          <a:xfrm>
            <a:off x="1946856" y="98345"/>
            <a:ext cx="3270127" cy="692497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en-US" sz="40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Metamer scale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8F3F36-B9CA-4957-AD86-604FA54C7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063" y="542771"/>
            <a:ext cx="1496557" cy="16388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E7DAAE5-E652-4ADD-B79F-58857DF8A5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136" y="2448586"/>
            <a:ext cx="7036479" cy="298073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5F7F91F-CD33-483C-96B7-C67D0A41C7C0}"/>
              </a:ext>
            </a:extLst>
          </p:cNvPr>
          <p:cNvSpPr txBox="1"/>
          <p:nvPr/>
        </p:nvSpPr>
        <p:spPr>
          <a:xfrm>
            <a:off x="5312991" y="280986"/>
            <a:ext cx="3704055" cy="249299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it-IT" sz="1200" dirty="0" err="1"/>
              <a:t>Description</a:t>
            </a:r>
            <a:r>
              <a:rPr lang="it-IT" sz="1200" dirty="0"/>
              <a:t> of </a:t>
            </a:r>
            <a:r>
              <a:rPr lang="it-IT" sz="1200" dirty="0" err="1"/>
              <a:t>each</a:t>
            </a:r>
            <a:r>
              <a:rPr lang="it-IT" sz="1200" dirty="0"/>
              <a:t> </a:t>
            </a:r>
            <a:r>
              <a:rPr lang="it-IT" sz="1200" dirty="0" err="1"/>
              <a:t>metamer</a:t>
            </a:r>
            <a:r>
              <a:rPr lang="it-IT" sz="1200" dirty="0"/>
              <a:t> </a:t>
            </a:r>
            <a:r>
              <a:rPr lang="it-IT" sz="1200" dirty="0" err="1"/>
              <a:t>composition</a:t>
            </a:r>
            <a:r>
              <a:rPr lang="it-IT" sz="1200" dirty="0"/>
              <a:t> in </a:t>
            </a:r>
            <a:r>
              <a:rPr lang="it-IT" sz="1200" dirty="0" err="1"/>
              <a:t>terms</a:t>
            </a:r>
            <a:r>
              <a:rPr lang="it-IT" sz="1200" dirty="0"/>
              <a:t> of: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it-IT" sz="1200" dirty="0" err="1"/>
              <a:t>Year</a:t>
            </a:r>
            <a:r>
              <a:rPr lang="it-IT" sz="1200" dirty="0"/>
              <a:t> of sampling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it-IT" sz="1200" dirty="0"/>
              <a:t>Not </a:t>
            </a:r>
            <a:r>
              <a:rPr lang="it-IT" sz="1200" dirty="0" err="1"/>
              <a:t>grafted</a:t>
            </a:r>
            <a:endParaRPr lang="it-IT" sz="1200" dirty="0"/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it-IT" sz="1200" dirty="0" err="1"/>
              <a:t>Shoot</a:t>
            </a:r>
            <a:r>
              <a:rPr lang="it-IT" sz="1200" dirty="0"/>
              <a:t> </a:t>
            </a:r>
            <a:r>
              <a:rPr lang="it-IT" sz="1200" dirty="0" err="1"/>
              <a:t>length</a:t>
            </a:r>
            <a:r>
              <a:rPr lang="it-IT" sz="1200" dirty="0"/>
              <a:t>(class);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it-IT" sz="1200" dirty="0" err="1"/>
              <a:t>Shoot</a:t>
            </a:r>
            <a:r>
              <a:rPr lang="it-IT" sz="1200" dirty="0"/>
              <a:t> ID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it-IT" sz="1200" dirty="0" err="1"/>
              <a:t>Shoot</a:t>
            </a:r>
            <a:r>
              <a:rPr lang="it-IT" sz="1200" dirty="0"/>
              <a:t> </a:t>
            </a:r>
            <a:r>
              <a:rPr lang="it-IT" sz="1200" dirty="0" err="1"/>
              <a:t>length</a:t>
            </a:r>
            <a:r>
              <a:rPr lang="it-IT" sz="1200" dirty="0"/>
              <a:t>(cm);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it-IT" sz="1200" dirty="0" err="1"/>
              <a:t>Metamer</a:t>
            </a:r>
            <a:r>
              <a:rPr lang="it-IT" sz="1200" dirty="0"/>
              <a:t> ID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it-IT" sz="1200" dirty="0" err="1"/>
              <a:t>Number</a:t>
            </a:r>
            <a:r>
              <a:rPr lang="it-IT" sz="1200" dirty="0"/>
              <a:t> of LATERAL </a:t>
            </a:r>
            <a:r>
              <a:rPr lang="it-IT" sz="1200" dirty="0" err="1"/>
              <a:t>buds</a:t>
            </a:r>
            <a:r>
              <a:rPr lang="it-IT" sz="1200" dirty="0"/>
              <a:t> per </a:t>
            </a:r>
            <a:r>
              <a:rPr lang="it-IT" sz="1200" dirty="0" err="1"/>
              <a:t>eac</a:t>
            </a:r>
            <a:r>
              <a:rPr lang="it-IT" sz="1200" dirty="0"/>
              <a:t> </a:t>
            </a:r>
            <a:r>
              <a:rPr lang="it-IT" sz="1200" dirty="0" err="1"/>
              <a:t>rank</a:t>
            </a:r>
            <a:r>
              <a:rPr lang="it-IT" sz="1200" dirty="0"/>
              <a:t> (C,V,M,B);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it-IT" sz="1200" dirty="0"/>
              <a:t>Total </a:t>
            </a:r>
            <a:r>
              <a:rPr lang="it-IT" sz="1200" dirty="0" err="1"/>
              <a:t>buds</a:t>
            </a:r>
            <a:r>
              <a:rPr lang="it-IT" sz="1200" dirty="0"/>
              <a:t> per </a:t>
            </a:r>
            <a:r>
              <a:rPr lang="it-IT" sz="1200" dirty="0" err="1"/>
              <a:t>rank</a:t>
            </a:r>
            <a:r>
              <a:rPr lang="it-IT" sz="1200" dirty="0"/>
              <a:t>;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it-IT" sz="1200" dirty="0" err="1"/>
              <a:t>Shoots</a:t>
            </a:r>
            <a:r>
              <a:rPr lang="it-IT" sz="1200" dirty="0"/>
              <a:t> </a:t>
            </a:r>
            <a:r>
              <a:rPr lang="it-IT" sz="1200" dirty="0" err="1"/>
              <a:t>developed</a:t>
            </a:r>
            <a:r>
              <a:rPr lang="it-IT" sz="1200" dirty="0"/>
              <a:t> </a:t>
            </a:r>
            <a:r>
              <a:rPr lang="it-IT" sz="1200" dirty="0" err="1"/>
              <a:t>at</a:t>
            </a:r>
            <a:r>
              <a:rPr lang="it-IT" sz="1200" dirty="0"/>
              <a:t> </a:t>
            </a:r>
            <a:r>
              <a:rPr lang="it-IT" sz="1200" dirty="0" err="1"/>
              <a:t>that</a:t>
            </a:r>
            <a:r>
              <a:rPr lang="it-IT" sz="1200" dirty="0"/>
              <a:t> </a:t>
            </a:r>
            <a:r>
              <a:rPr lang="it-IT" sz="1200" dirty="0" err="1"/>
              <a:t>rank</a:t>
            </a:r>
            <a:r>
              <a:rPr lang="it-IT" sz="1200" dirty="0"/>
              <a:t>;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it-IT" sz="1200" dirty="0"/>
              <a:t>NUMBER LATERAL BUDS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it-IT" sz="1200" dirty="0"/>
              <a:t>NUMBER APICAL BUDS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it-IT" sz="1200" dirty="0"/>
              <a:t>FATE OF APICAL BUDS</a:t>
            </a:r>
          </a:p>
        </p:txBody>
      </p:sp>
    </p:spTree>
    <p:extLst>
      <p:ext uri="{BB962C8B-B14F-4D97-AF65-F5344CB8AC3E}">
        <p14:creationId xmlns:p14="http://schemas.microsoft.com/office/powerpoint/2010/main" val="214959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36AE13A-DC09-4222-BA58-7D4C2BFA3308}"/>
              </a:ext>
            </a:extLst>
          </p:cNvPr>
          <p:cNvSpPr/>
          <p:nvPr/>
        </p:nvSpPr>
        <p:spPr>
          <a:xfrm>
            <a:off x="3208176" y="134508"/>
            <a:ext cx="2126737" cy="692497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en-US" sz="40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Bud scale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D1FFF3-9F2D-4187-B4EB-AECB4335C81B}"/>
              </a:ext>
            </a:extLst>
          </p:cNvPr>
          <p:cNvSpPr txBox="1"/>
          <p:nvPr/>
        </p:nvSpPr>
        <p:spPr>
          <a:xfrm>
            <a:off x="4501245" y="922652"/>
            <a:ext cx="3775573" cy="203132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it-IT" sz="900" dirty="0" err="1"/>
              <a:t>Description</a:t>
            </a:r>
            <a:r>
              <a:rPr lang="it-IT" sz="900" dirty="0"/>
              <a:t> of </a:t>
            </a:r>
            <a:r>
              <a:rPr lang="it-IT" sz="900" dirty="0" err="1"/>
              <a:t>each</a:t>
            </a:r>
            <a:r>
              <a:rPr lang="it-IT" sz="900" dirty="0"/>
              <a:t> </a:t>
            </a:r>
            <a:r>
              <a:rPr lang="it-IT" sz="900" dirty="0" err="1"/>
              <a:t>bud</a:t>
            </a:r>
            <a:r>
              <a:rPr lang="it-IT" sz="900" dirty="0"/>
              <a:t> </a:t>
            </a:r>
            <a:r>
              <a:rPr lang="it-IT" sz="900" dirty="0" err="1"/>
              <a:t>composition</a:t>
            </a:r>
            <a:r>
              <a:rPr lang="it-IT" sz="900" dirty="0"/>
              <a:t> in </a:t>
            </a:r>
            <a:r>
              <a:rPr lang="it-IT" sz="900" dirty="0" err="1"/>
              <a:t>terms</a:t>
            </a:r>
            <a:r>
              <a:rPr lang="it-IT" sz="900" dirty="0"/>
              <a:t> of: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it-IT" sz="900" dirty="0"/>
              <a:t>New </a:t>
            </a:r>
            <a:r>
              <a:rPr lang="it-IT" sz="900" dirty="0" err="1"/>
              <a:t>shoot</a:t>
            </a:r>
            <a:r>
              <a:rPr lang="it-IT" sz="900" dirty="0"/>
              <a:t> ID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it-IT" sz="900" dirty="0" err="1"/>
              <a:t>Year</a:t>
            </a:r>
            <a:r>
              <a:rPr lang="it-IT" sz="900" dirty="0"/>
              <a:t> of </a:t>
            </a:r>
            <a:r>
              <a:rPr lang="it-IT" sz="900" dirty="0" err="1"/>
              <a:t>parent</a:t>
            </a:r>
            <a:r>
              <a:rPr lang="it-IT" sz="900" dirty="0"/>
              <a:t> sampling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it-IT" sz="900" dirty="0" err="1"/>
              <a:t>Shoot</a:t>
            </a:r>
            <a:r>
              <a:rPr lang="it-IT" sz="900" dirty="0"/>
              <a:t> ID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it-IT" sz="900" dirty="0" err="1"/>
              <a:t>Shoot</a:t>
            </a:r>
            <a:r>
              <a:rPr lang="it-IT" sz="900" dirty="0"/>
              <a:t> </a:t>
            </a:r>
            <a:r>
              <a:rPr lang="it-IT" sz="900" dirty="0" err="1"/>
              <a:t>length</a:t>
            </a:r>
            <a:r>
              <a:rPr lang="it-IT" sz="900" dirty="0"/>
              <a:t>(cm);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it-IT" sz="900" dirty="0" err="1"/>
              <a:t>Metamer</a:t>
            </a:r>
            <a:r>
              <a:rPr lang="it-IT" sz="900" dirty="0"/>
              <a:t> ID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it-IT" sz="900" dirty="0" err="1"/>
              <a:t>Number</a:t>
            </a:r>
            <a:r>
              <a:rPr lang="it-IT" sz="900" dirty="0"/>
              <a:t> of </a:t>
            </a:r>
            <a:r>
              <a:rPr lang="it-IT" sz="900" dirty="0" err="1"/>
              <a:t>sibling</a:t>
            </a:r>
            <a:r>
              <a:rPr lang="it-IT" sz="900" dirty="0"/>
              <a:t> </a:t>
            </a:r>
            <a:r>
              <a:rPr lang="it-IT" sz="900" dirty="0" err="1"/>
              <a:t>buds</a:t>
            </a:r>
            <a:r>
              <a:rPr lang="it-IT" sz="900" dirty="0"/>
              <a:t> </a:t>
            </a:r>
            <a:r>
              <a:rPr lang="it-IT" sz="900" dirty="0" err="1"/>
              <a:t>at</a:t>
            </a:r>
            <a:r>
              <a:rPr lang="it-IT" sz="900" dirty="0"/>
              <a:t> the </a:t>
            </a:r>
            <a:r>
              <a:rPr lang="it-IT" sz="900" dirty="0" err="1"/>
              <a:t>same</a:t>
            </a:r>
            <a:r>
              <a:rPr lang="it-IT" sz="900" dirty="0"/>
              <a:t> </a:t>
            </a:r>
            <a:r>
              <a:rPr lang="it-IT" sz="900" dirty="0" err="1"/>
              <a:t>node</a:t>
            </a:r>
            <a:r>
              <a:rPr lang="it-IT" sz="900" dirty="0"/>
              <a:t>(C,V,M,B);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it-IT" sz="900" dirty="0"/>
              <a:t>Total </a:t>
            </a:r>
            <a:r>
              <a:rPr lang="it-IT" sz="900" dirty="0" err="1"/>
              <a:t>buds</a:t>
            </a:r>
            <a:r>
              <a:rPr lang="it-IT" sz="900" dirty="0"/>
              <a:t> per </a:t>
            </a:r>
            <a:r>
              <a:rPr lang="it-IT" sz="900" dirty="0" err="1"/>
              <a:t>node</a:t>
            </a:r>
            <a:r>
              <a:rPr lang="it-IT" sz="900" dirty="0"/>
              <a:t>;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it-IT" sz="900" dirty="0" err="1"/>
              <a:t>Number</a:t>
            </a:r>
            <a:r>
              <a:rPr lang="it-IT" sz="900" dirty="0"/>
              <a:t> of </a:t>
            </a:r>
            <a:r>
              <a:rPr lang="it-IT" sz="900" dirty="0" err="1"/>
              <a:t>Shoots</a:t>
            </a:r>
            <a:r>
              <a:rPr lang="it-IT" sz="900" dirty="0"/>
              <a:t> </a:t>
            </a:r>
            <a:r>
              <a:rPr lang="it-IT" sz="900" dirty="0" err="1"/>
              <a:t>developed</a:t>
            </a:r>
            <a:r>
              <a:rPr lang="it-IT" sz="900" dirty="0"/>
              <a:t> </a:t>
            </a:r>
            <a:r>
              <a:rPr lang="it-IT" sz="900" dirty="0" err="1"/>
              <a:t>at</a:t>
            </a:r>
            <a:r>
              <a:rPr lang="it-IT" sz="900" dirty="0"/>
              <a:t> </a:t>
            </a:r>
            <a:r>
              <a:rPr lang="it-IT" sz="900" dirty="0" err="1"/>
              <a:t>that</a:t>
            </a:r>
            <a:r>
              <a:rPr lang="it-IT" sz="900" dirty="0"/>
              <a:t> </a:t>
            </a:r>
            <a:r>
              <a:rPr lang="it-IT" sz="900" dirty="0" err="1"/>
              <a:t>rank</a:t>
            </a:r>
            <a:r>
              <a:rPr lang="it-IT" sz="900" dirty="0"/>
              <a:t>;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it-IT" sz="900" dirty="0"/>
              <a:t>Fate of </a:t>
            </a:r>
            <a:r>
              <a:rPr lang="it-IT" sz="900" dirty="0" err="1"/>
              <a:t>bud</a:t>
            </a:r>
            <a:r>
              <a:rPr lang="it-IT" sz="900" dirty="0"/>
              <a:t> (one per </a:t>
            </a:r>
            <a:r>
              <a:rPr lang="it-IT" sz="900" dirty="0" err="1"/>
              <a:t>each</a:t>
            </a:r>
            <a:r>
              <a:rPr lang="it-IT" sz="900" dirty="0"/>
              <a:t> </a:t>
            </a:r>
            <a:r>
              <a:rPr lang="it-IT" sz="900" dirty="0" err="1"/>
              <a:t>row</a:t>
            </a:r>
            <a:r>
              <a:rPr lang="it-IT" sz="900" dirty="0"/>
              <a:t>)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it-IT" sz="900" dirty="0"/>
              <a:t>Position of the </a:t>
            </a:r>
            <a:r>
              <a:rPr lang="it-IT" sz="900" dirty="0" err="1"/>
              <a:t>bud</a:t>
            </a:r>
            <a:r>
              <a:rPr lang="it-IT" sz="900" dirty="0"/>
              <a:t> (</a:t>
            </a:r>
            <a:r>
              <a:rPr lang="it-IT" sz="900" dirty="0" err="1"/>
              <a:t>apical</a:t>
            </a:r>
            <a:r>
              <a:rPr lang="it-IT" sz="900" dirty="0"/>
              <a:t>/</a:t>
            </a:r>
            <a:r>
              <a:rPr lang="it-IT" sz="900" dirty="0" err="1"/>
              <a:t>lateral</a:t>
            </a:r>
            <a:r>
              <a:rPr lang="it-IT" sz="900" dirty="0"/>
              <a:t>)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it-IT" sz="900" dirty="0" err="1"/>
              <a:t>Length</a:t>
            </a:r>
            <a:r>
              <a:rPr lang="it-IT" sz="900" dirty="0"/>
              <a:t> of new </a:t>
            </a:r>
            <a:r>
              <a:rPr lang="it-IT" sz="900" dirty="0" err="1"/>
              <a:t>shoot</a:t>
            </a:r>
            <a:r>
              <a:rPr lang="it-IT" sz="900" dirty="0"/>
              <a:t>(cm)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it-IT" sz="900" dirty="0" err="1"/>
              <a:t>Length</a:t>
            </a:r>
            <a:r>
              <a:rPr lang="it-IT" sz="900" dirty="0"/>
              <a:t> of new </a:t>
            </a:r>
            <a:r>
              <a:rPr lang="it-IT" sz="900" dirty="0" err="1"/>
              <a:t>shoot</a:t>
            </a:r>
            <a:r>
              <a:rPr lang="it-IT" sz="900" dirty="0"/>
              <a:t>(class)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it-IT" sz="900" dirty="0"/>
              <a:t>Information </a:t>
            </a:r>
            <a:r>
              <a:rPr lang="it-IT" sz="900" dirty="0" err="1"/>
              <a:t>regarding</a:t>
            </a:r>
            <a:r>
              <a:rPr lang="it-IT" sz="900" dirty="0"/>
              <a:t>  </a:t>
            </a:r>
            <a:r>
              <a:rPr lang="it-IT" sz="900" dirty="0" err="1"/>
              <a:t>each</a:t>
            </a:r>
            <a:r>
              <a:rPr lang="it-IT" sz="900" dirty="0"/>
              <a:t> new </a:t>
            </a:r>
            <a:r>
              <a:rPr lang="it-IT" sz="900" dirty="0" err="1"/>
              <a:t>shoot</a:t>
            </a:r>
            <a:r>
              <a:rPr lang="it-IT" sz="900" dirty="0"/>
              <a:t> </a:t>
            </a:r>
            <a:r>
              <a:rPr lang="it-IT" sz="900" dirty="0" err="1"/>
              <a:t>composition</a:t>
            </a:r>
            <a:endParaRPr lang="it-IT" sz="9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36DB65-6E6B-4795-9777-5F3409D79E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061" y="217408"/>
            <a:ext cx="2669852" cy="14104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8CB5C9C-9D9E-4EB5-B139-E84ECE1016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696" y="3288433"/>
            <a:ext cx="7877532" cy="2149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4259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67B0F7A-BF29-4C97-95A0-4E1D7A7CC9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089" y="2582588"/>
            <a:ext cx="7393874" cy="302808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5F7F91F-CD33-483C-96B7-C67D0A41C7C0}"/>
              </a:ext>
            </a:extLst>
          </p:cNvPr>
          <p:cNvSpPr txBox="1"/>
          <p:nvPr/>
        </p:nvSpPr>
        <p:spPr>
          <a:xfrm>
            <a:off x="845130" y="199675"/>
            <a:ext cx="3775573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it-IT" sz="1200" dirty="0"/>
              <a:t>The </a:t>
            </a:r>
            <a:r>
              <a:rPr lang="it-IT" sz="1200" dirty="0" err="1"/>
              <a:t>original</a:t>
            </a:r>
            <a:r>
              <a:rPr lang="it-IT" sz="1200" dirty="0"/>
              <a:t> «</a:t>
            </a:r>
            <a:r>
              <a:rPr lang="it-IT" sz="1200" dirty="0" err="1"/>
              <a:t>new_shoots</a:t>
            </a:r>
            <a:r>
              <a:rPr lang="it-IT" sz="1200" dirty="0"/>
              <a:t>» file </a:t>
            </a:r>
            <a:r>
              <a:rPr lang="it-IT" sz="1200" dirty="0" err="1"/>
              <a:t>has</a:t>
            </a:r>
            <a:r>
              <a:rPr lang="it-IT" sz="1200" dirty="0"/>
              <a:t> the </a:t>
            </a:r>
            <a:r>
              <a:rPr lang="it-IT" sz="1200" dirty="0" err="1"/>
              <a:t>same</a:t>
            </a:r>
            <a:r>
              <a:rPr lang="it-IT" sz="1200" dirty="0"/>
              <a:t> information of the </a:t>
            </a:r>
            <a:r>
              <a:rPr lang="it-IT" sz="1200" dirty="0" err="1"/>
              <a:t>bud</a:t>
            </a:r>
            <a:r>
              <a:rPr lang="it-IT" sz="1200" dirty="0"/>
              <a:t> fate scale(in </a:t>
            </a:r>
            <a:r>
              <a:rPr lang="it-IT" sz="1200" dirty="0" err="1"/>
              <a:t>terms</a:t>
            </a:r>
            <a:r>
              <a:rPr lang="it-IT" sz="1200" dirty="0"/>
              <a:t> of new </a:t>
            </a:r>
            <a:r>
              <a:rPr lang="it-IT" sz="1200" dirty="0" err="1"/>
              <a:t>shoots</a:t>
            </a:r>
            <a:r>
              <a:rPr lang="it-IT" sz="1200" dirty="0"/>
              <a:t> </a:t>
            </a:r>
            <a:r>
              <a:rPr lang="it-IT" sz="1200" dirty="0" err="1"/>
              <a:t>details</a:t>
            </a:r>
            <a:r>
              <a:rPr lang="it-IT" sz="1200" dirty="0"/>
              <a:t>) plus </a:t>
            </a:r>
            <a:r>
              <a:rPr lang="it-IT" sz="1200" dirty="0" err="1"/>
              <a:t>it</a:t>
            </a:r>
            <a:r>
              <a:rPr lang="it-IT" sz="1200" dirty="0"/>
              <a:t> </a:t>
            </a:r>
            <a:r>
              <a:rPr lang="it-IT" sz="1200" dirty="0" err="1"/>
              <a:t>contains</a:t>
            </a:r>
            <a:r>
              <a:rPr lang="it-IT" sz="1200" dirty="0"/>
              <a:t> some the </a:t>
            </a:r>
            <a:r>
              <a:rPr lang="it-IT" sz="1200" dirty="0" err="1"/>
              <a:t>errors</a:t>
            </a:r>
            <a:r>
              <a:rPr lang="it-IT" sz="1200" dirty="0"/>
              <a:t>. </a:t>
            </a:r>
          </a:p>
          <a:p>
            <a:r>
              <a:rPr lang="it-IT" sz="1200" dirty="0" err="1"/>
              <a:t>Errors</a:t>
            </a:r>
            <a:r>
              <a:rPr lang="it-IT" sz="1200" dirty="0"/>
              <a:t>= new </a:t>
            </a:r>
            <a:r>
              <a:rPr lang="it-IT" sz="1200" dirty="0" err="1"/>
              <a:t>shoots</a:t>
            </a:r>
            <a:r>
              <a:rPr lang="it-IT" sz="1200" dirty="0"/>
              <a:t> </a:t>
            </a:r>
            <a:r>
              <a:rPr lang="it-IT" sz="1200" dirty="0" err="1"/>
              <a:t>that</a:t>
            </a:r>
            <a:r>
              <a:rPr lang="it-IT" sz="1200" dirty="0"/>
              <a:t> i </a:t>
            </a:r>
            <a:r>
              <a:rPr lang="it-IT" sz="1200" dirty="0" err="1"/>
              <a:t>can’t</a:t>
            </a:r>
            <a:r>
              <a:rPr lang="it-IT" sz="1200" dirty="0"/>
              <a:t> </a:t>
            </a:r>
            <a:r>
              <a:rPr lang="it-IT" sz="1200" dirty="0" err="1"/>
              <a:t>explain</a:t>
            </a:r>
            <a:r>
              <a:rPr lang="it-IT" sz="1200" dirty="0"/>
              <a:t> from </a:t>
            </a:r>
            <a:r>
              <a:rPr lang="it-IT" sz="1200" dirty="0" err="1"/>
              <a:t>where</a:t>
            </a:r>
            <a:r>
              <a:rPr lang="it-IT" sz="1200" dirty="0"/>
              <a:t> </a:t>
            </a:r>
            <a:r>
              <a:rPr lang="it-IT" sz="1200" dirty="0" err="1"/>
              <a:t>they</a:t>
            </a:r>
            <a:r>
              <a:rPr lang="it-IT" sz="1200" dirty="0"/>
              <a:t> </a:t>
            </a:r>
            <a:r>
              <a:rPr lang="it-IT" sz="1200" dirty="0" err="1"/>
              <a:t>came</a:t>
            </a:r>
            <a:r>
              <a:rPr lang="it-IT" sz="1200" dirty="0"/>
              <a:t> from. </a:t>
            </a:r>
            <a:r>
              <a:rPr lang="it-IT" sz="1200" dirty="0" err="1"/>
              <a:t>Assigned</a:t>
            </a:r>
            <a:r>
              <a:rPr lang="it-IT" sz="1200" dirty="0"/>
              <a:t> </a:t>
            </a:r>
            <a:r>
              <a:rPr lang="it-IT" sz="1200" dirty="0" err="1"/>
              <a:t>as</a:t>
            </a:r>
            <a:r>
              <a:rPr lang="it-IT" sz="1200" dirty="0"/>
              <a:t> «?»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endParaRPr lang="it-IT" sz="1200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4F375E3-AB75-4B4F-B6BD-00397080BAF0}"/>
              </a:ext>
            </a:extLst>
          </p:cNvPr>
          <p:cNvSpPr/>
          <p:nvPr/>
        </p:nvSpPr>
        <p:spPr>
          <a:xfrm>
            <a:off x="3985657" y="2582588"/>
            <a:ext cx="489857" cy="302808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A43C37B-8CBF-452A-886C-ED38E6E9C759}"/>
              </a:ext>
            </a:extLst>
          </p:cNvPr>
          <p:cNvCxnSpPr>
            <a:cxnSpLocks/>
          </p:cNvCxnSpPr>
          <p:nvPr/>
        </p:nvCxnSpPr>
        <p:spPr>
          <a:xfrm>
            <a:off x="2840997" y="1158892"/>
            <a:ext cx="1345550" cy="142369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5FADD9C-4636-4EC0-8517-3FD9EF807386}"/>
              </a:ext>
            </a:extLst>
          </p:cNvPr>
          <p:cNvSpPr txBox="1"/>
          <p:nvPr/>
        </p:nvSpPr>
        <p:spPr>
          <a:xfrm>
            <a:off x="4572000" y="1575797"/>
            <a:ext cx="3775573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it-IT" sz="1200" dirty="0" err="1">
                <a:highlight>
                  <a:srgbClr val="FFFF00"/>
                </a:highlight>
              </a:rPr>
              <a:t>These</a:t>
            </a:r>
            <a:r>
              <a:rPr lang="it-IT" sz="1200" dirty="0">
                <a:highlight>
                  <a:srgbClr val="FFFF00"/>
                </a:highlight>
              </a:rPr>
              <a:t> </a:t>
            </a:r>
            <a:r>
              <a:rPr lang="it-IT" sz="1200" dirty="0" err="1">
                <a:highlight>
                  <a:srgbClr val="FFFF00"/>
                </a:highlight>
              </a:rPr>
              <a:t>errors</a:t>
            </a:r>
            <a:r>
              <a:rPr lang="it-IT" sz="1200" dirty="0">
                <a:highlight>
                  <a:srgbClr val="FFFF00"/>
                </a:highlight>
              </a:rPr>
              <a:t> impact </a:t>
            </a:r>
            <a:r>
              <a:rPr lang="it-IT" sz="1200" dirty="0" err="1">
                <a:highlight>
                  <a:srgbClr val="FFFF00"/>
                </a:highlight>
              </a:rPr>
              <a:t>less</a:t>
            </a:r>
            <a:r>
              <a:rPr lang="it-IT" sz="1200" dirty="0">
                <a:highlight>
                  <a:srgbClr val="FFFF00"/>
                </a:highlight>
              </a:rPr>
              <a:t> </a:t>
            </a:r>
            <a:r>
              <a:rPr lang="it-IT" sz="1200" dirty="0" err="1">
                <a:highlight>
                  <a:srgbClr val="FFFF00"/>
                </a:highlight>
              </a:rPr>
              <a:t>than</a:t>
            </a:r>
            <a:r>
              <a:rPr lang="it-IT" sz="1200" dirty="0">
                <a:highlight>
                  <a:srgbClr val="FFFF00"/>
                </a:highlight>
              </a:rPr>
              <a:t> 3% on the </a:t>
            </a:r>
            <a:r>
              <a:rPr lang="it-IT" sz="1200" dirty="0" err="1">
                <a:highlight>
                  <a:srgbClr val="FFFF00"/>
                </a:highlight>
              </a:rPr>
              <a:t>totals</a:t>
            </a:r>
            <a:r>
              <a:rPr lang="it-IT" sz="1200" dirty="0">
                <a:highlight>
                  <a:srgbClr val="FFFF00"/>
                </a:highlight>
              </a:rPr>
              <a:t>, so i </a:t>
            </a:r>
            <a:r>
              <a:rPr lang="it-IT" sz="1200" dirty="0" err="1">
                <a:highlight>
                  <a:srgbClr val="FFFF00"/>
                </a:highlight>
              </a:rPr>
              <a:t>guess</a:t>
            </a:r>
            <a:r>
              <a:rPr lang="it-IT" sz="1200" dirty="0">
                <a:highlight>
                  <a:srgbClr val="FFFF00"/>
                </a:highlight>
              </a:rPr>
              <a:t> </a:t>
            </a:r>
            <a:r>
              <a:rPr lang="it-IT" sz="1200" dirty="0" err="1">
                <a:highlight>
                  <a:srgbClr val="FFFF00"/>
                </a:highlight>
              </a:rPr>
              <a:t>we</a:t>
            </a:r>
            <a:r>
              <a:rPr lang="it-IT" sz="1200" dirty="0">
                <a:highlight>
                  <a:srgbClr val="FFFF00"/>
                </a:highlight>
              </a:rPr>
              <a:t> can </a:t>
            </a:r>
            <a:r>
              <a:rPr lang="it-IT" sz="1200" dirty="0" err="1">
                <a:highlight>
                  <a:srgbClr val="FFFF00"/>
                </a:highlight>
              </a:rPr>
              <a:t>ignore</a:t>
            </a:r>
            <a:r>
              <a:rPr lang="it-IT" sz="1200" dirty="0">
                <a:highlight>
                  <a:srgbClr val="FFFF00"/>
                </a:highlight>
              </a:rPr>
              <a:t> </a:t>
            </a:r>
            <a:r>
              <a:rPr lang="it-IT" sz="1200" dirty="0" err="1">
                <a:highlight>
                  <a:srgbClr val="FFFF00"/>
                </a:highlight>
              </a:rPr>
              <a:t>them</a:t>
            </a:r>
            <a:r>
              <a:rPr lang="it-IT" sz="1200" dirty="0">
                <a:highlight>
                  <a:srgbClr val="FFFF00"/>
                </a:highlight>
              </a:rPr>
              <a:t> and use the </a:t>
            </a:r>
            <a:r>
              <a:rPr lang="it-IT" sz="1200" dirty="0" err="1">
                <a:highlight>
                  <a:srgbClr val="FFFF00"/>
                </a:highlight>
              </a:rPr>
              <a:t>bud_scale</a:t>
            </a:r>
            <a:r>
              <a:rPr lang="it-IT" sz="1200" dirty="0">
                <a:highlight>
                  <a:srgbClr val="FFFF00"/>
                </a:highlight>
              </a:rPr>
              <a:t> file </a:t>
            </a:r>
            <a:r>
              <a:rPr lang="it-IT" sz="1200" dirty="0" err="1">
                <a:highlight>
                  <a:srgbClr val="FFFF00"/>
                </a:highlight>
              </a:rPr>
              <a:t>also</a:t>
            </a:r>
            <a:r>
              <a:rPr lang="it-IT" sz="1200" dirty="0">
                <a:highlight>
                  <a:srgbClr val="FFFF00"/>
                </a:highlight>
              </a:rPr>
              <a:t> for new </a:t>
            </a:r>
            <a:r>
              <a:rPr lang="it-IT" sz="1200" dirty="0" err="1">
                <a:highlight>
                  <a:srgbClr val="FFFF00"/>
                </a:highlight>
              </a:rPr>
              <a:t>shoots</a:t>
            </a:r>
            <a:r>
              <a:rPr lang="it-IT" sz="1200" dirty="0">
                <a:highlight>
                  <a:srgbClr val="FFFF00"/>
                </a:highlight>
              </a:rPr>
              <a:t>. </a:t>
            </a:r>
            <a:r>
              <a:rPr lang="it-IT" sz="1200" dirty="0" err="1">
                <a:highlight>
                  <a:srgbClr val="FFFF00"/>
                </a:highlight>
              </a:rPr>
              <a:t>What</a:t>
            </a:r>
            <a:r>
              <a:rPr lang="it-IT" sz="1200" dirty="0">
                <a:highlight>
                  <a:srgbClr val="FFFF00"/>
                </a:highlight>
              </a:rPr>
              <a:t> do </a:t>
            </a:r>
            <a:r>
              <a:rPr lang="it-IT" sz="1200" dirty="0" err="1">
                <a:highlight>
                  <a:srgbClr val="FFFF00"/>
                </a:highlight>
              </a:rPr>
              <a:t>you</a:t>
            </a:r>
            <a:r>
              <a:rPr lang="it-IT" sz="1200" dirty="0">
                <a:highlight>
                  <a:srgbClr val="FFFF00"/>
                </a:highlight>
              </a:rPr>
              <a:t> </a:t>
            </a:r>
            <a:r>
              <a:rPr lang="it-IT" sz="1200" dirty="0" err="1">
                <a:highlight>
                  <a:srgbClr val="FFFF00"/>
                </a:highlight>
              </a:rPr>
              <a:t>thing</a:t>
            </a:r>
            <a:r>
              <a:rPr lang="it-IT" sz="1200" dirty="0">
                <a:highlight>
                  <a:srgbClr val="FFFF00"/>
                </a:highlight>
              </a:rPr>
              <a:t>?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endParaRPr lang="it-IT" sz="1200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4765240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A763A12-2603-4235-ADD9-39D5480AB5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1122" y="3338309"/>
            <a:ext cx="9123318" cy="248891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3C99EBE-5FD8-4573-A569-ABDC7E266880}"/>
              </a:ext>
            </a:extLst>
          </p:cNvPr>
          <p:cNvSpPr/>
          <p:nvPr/>
        </p:nvSpPr>
        <p:spPr>
          <a:xfrm>
            <a:off x="2303079" y="0"/>
            <a:ext cx="439492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GLMs example</a:t>
            </a:r>
            <a:endParaRPr lang="en-US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172D69-505E-49EB-9B42-373027986372}"/>
              </a:ext>
            </a:extLst>
          </p:cNvPr>
          <p:cNvSpPr txBox="1"/>
          <p:nvPr/>
        </p:nvSpPr>
        <p:spPr>
          <a:xfrm>
            <a:off x="6920775" y="1959515"/>
            <a:ext cx="24511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Two </a:t>
            </a:r>
            <a:r>
              <a:rPr lang="it-IT" dirty="0" err="1"/>
              <a:t>GLMs</a:t>
            </a:r>
            <a:r>
              <a:rPr lang="it-IT" dirty="0"/>
              <a:t>:</a:t>
            </a:r>
          </a:p>
          <a:p>
            <a:pPr marL="342900" indent="-342900">
              <a:buFont typeface="+mj-lt"/>
              <a:buAutoNum type="arabicPeriod"/>
            </a:pPr>
            <a:r>
              <a:rPr lang="it-IT" dirty="0"/>
              <a:t>For fate=V</a:t>
            </a:r>
          </a:p>
          <a:p>
            <a:pPr marL="342900" indent="-342900">
              <a:buFont typeface="+mj-lt"/>
              <a:buAutoNum type="arabicPeriod"/>
            </a:pPr>
            <a:r>
              <a:rPr lang="it-IT" dirty="0"/>
              <a:t>For fate=M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DBC69D-FFCF-4E2D-9DFD-7BC5A0EC66DA}"/>
              </a:ext>
            </a:extLst>
          </p:cNvPr>
          <p:cNvSpPr txBox="1"/>
          <p:nvPr/>
        </p:nvSpPr>
        <p:spPr>
          <a:xfrm>
            <a:off x="2262476" y="811453"/>
            <a:ext cx="50070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/>
              <a:t>glm(Y~F1+F2+F3+F4+F5+F6+F7, family=«binomial»)</a:t>
            </a:r>
            <a:endParaRPr lang="it-IT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50B1C9E-49C6-46DD-92B9-93FC41B69096}"/>
              </a:ext>
            </a:extLst>
          </p:cNvPr>
          <p:cNvSpPr/>
          <p:nvPr/>
        </p:nvSpPr>
        <p:spPr>
          <a:xfrm>
            <a:off x="5954248" y="3021092"/>
            <a:ext cx="457051" cy="3056237"/>
          </a:xfrm>
          <a:prstGeom prst="rect">
            <a:avLst/>
          </a:prstGeom>
          <a:solidFill>
            <a:schemeClr val="accent6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1AE0D1-645F-4B9E-B89C-16691F6B3B63}"/>
              </a:ext>
            </a:extLst>
          </p:cNvPr>
          <p:cNvSpPr txBox="1"/>
          <p:nvPr/>
        </p:nvSpPr>
        <p:spPr>
          <a:xfrm>
            <a:off x="6017006" y="2969634"/>
            <a:ext cx="3823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E696CFF-FEF4-4F20-BFF3-6B9CF7C88FC0}"/>
              </a:ext>
            </a:extLst>
          </p:cNvPr>
          <p:cNvSpPr/>
          <p:nvPr/>
        </p:nvSpPr>
        <p:spPr>
          <a:xfrm>
            <a:off x="3687749" y="3021090"/>
            <a:ext cx="457051" cy="3056237"/>
          </a:xfrm>
          <a:prstGeom prst="rect">
            <a:avLst/>
          </a:prstGeom>
          <a:solidFill>
            <a:schemeClr val="accent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6FE78CC-7B60-4493-B4D0-3EE6891C7D57}"/>
              </a:ext>
            </a:extLst>
          </p:cNvPr>
          <p:cNvSpPr/>
          <p:nvPr/>
        </p:nvSpPr>
        <p:spPr>
          <a:xfrm>
            <a:off x="5054478" y="3021090"/>
            <a:ext cx="435236" cy="3056237"/>
          </a:xfrm>
          <a:prstGeom prst="rect">
            <a:avLst/>
          </a:prstGeom>
          <a:solidFill>
            <a:schemeClr val="accent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F728722-9E2C-4838-9B55-2579E84D403D}"/>
              </a:ext>
            </a:extLst>
          </p:cNvPr>
          <p:cNvSpPr/>
          <p:nvPr/>
        </p:nvSpPr>
        <p:spPr>
          <a:xfrm>
            <a:off x="5495691" y="3021091"/>
            <a:ext cx="452580" cy="3056237"/>
          </a:xfrm>
          <a:prstGeom prst="rect">
            <a:avLst/>
          </a:prstGeom>
          <a:solidFill>
            <a:schemeClr val="accent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B0D67CB-65E3-4099-8E1C-9ED910E8A84A}"/>
              </a:ext>
            </a:extLst>
          </p:cNvPr>
          <p:cNvSpPr/>
          <p:nvPr/>
        </p:nvSpPr>
        <p:spPr>
          <a:xfrm>
            <a:off x="3221439" y="3021090"/>
            <a:ext cx="460333" cy="3056237"/>
          </a:xfrm>
          <a:prstGeom prst="rect">
            <a:avLst/>
          </a:prstGeom>
          <a:solidFill>
            <a:schemeClr val="accent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6D89FCA-20A6-47B0-BA43-90146999C631}"/>
              </a:ext>
            </a:extLst>
          </p:cNvPr>
          <p:cNvSpPr/>
          <p:nvPr/>
        </p:nvSpPr>
        <p:spPr>
          <a:xfrm>
            <a:off x="2778071" y="3021090"/>
            <a:ext cx="433672" cy="3056237"/>
          </a:xfrm>
          <a:prstGeom prst="rect">
            <a:avLst/>
          </a:prstGeom>
          <a:solidFill>
            <a:schemeClr val="accent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2A65F33-4163-4149-8B60-50DE821EE662}"/>
              </a:ext>
            </a:extLst>
          </p:cNvPr>
          <p:cNvSpPr/>
          <p:nvPr/>
        </p:nvSpPr>
        <p:spPr>
          <a:xfrm>
            <a:off x="2328939" y="3021090"/>
            <a:ext cx="433672" cy="3056237"/>
          </a:xfrm>
          <a:prstGeom prst="rect">
            <a:avLst/>
          </a:prstGeom>
          <a:solidFill>
            <a:schemeClr val="accent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3A92DBA-318F-4B0D-A529-9DED5C3ED0E8}"/>
              </a:ext>
            </a:extLst>
          </p:cNvPr>
          <p:cNvSpPr/>
          <p:nvPr/>
        </p:nvSpPr>
        <p:spPr>
          <a:xfrm>
            <a:off x="516285" y="3021090"/>
            <a:ext cx="474316" cy="3056237"/>
          </a:xfrm>
          <a:prstGeom prst="rect">
            <a:avLst/>
          </a:prstGeom>
          <a:solidFill>
            <a:schemeClr val="accent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6CAC4FB-534F-41B5-A900-E9A099C3A708}"/>
              </a:ext>
            </a:extLst>
          </p:cNvPr>
          <p:cNvSpPr txBox="1"/>
          <p:nvPr/>
        </p:nvSpPr>
        <p:spPr>
          <a:xfrm>
            <a:off x="530150" y="2995034"/>
            <a:ext cx="466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F1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A7355CC-EA5D-41CB-9D80-1DBFA7731618}"/>
              </a:ext>
            </a:extLst>
          </p:cNvPr>
          <p:cNvSpPr txBox="1"/>
          <p:nvPr/>
        </p:nvSpPr>
        <p:spPr>
          <a:xfrm>
            <a:off x="2334933" y="2979413"/>
            <a:ext cx="466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F2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D49FF93-7E91-4541-B054-E347FC33A4F9}"/>
              </a:ext>
            </a:extLst>
          </p:cNvPr>
          <p:cNvSpPr txBox="1"/>
          <p:nvPr/>
        </p:nvSpPr>
        <p:spPr>
          <a:xfrm>
            <a:off x="2776295" y="2995034"/>
            <a:ext cx="466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F3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6435C6B-4ABE-4A13-8ABB-BEEF943F7C76}"/>
              </a:ext>
            </a:extLst>
          </p:cNvPr>
          <p:cNvSpPr txBox="1"/>
          <p:nvPr/>
        </p:nvSpPr>
        <p:spPr>
          <a:xfrm>
            <a:off x="3248741" y="2995034"/>
            <a:ext cx="466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F4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35A39EB-6978-4FC2-87BC-0323F4F64D0C}"/>
              </a:ext>
            </a:extLst>
          </p:cNvPr>
          <p:cNvSpPr txBox="1"/>
          <p:nvPr/>
        </p:nvSpPr>
        <p:spPr>
          <a:xfrm>
            <a:off x="3689672" y="2979413"/>
            <a:ext cx="466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F5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6F218C9-045C-462C-9BCF-45C5FF9FDEB2}"/>
              </a:ext>
            </a:extLst>
          </p:cNvPr>
          <p:cNvSpPr txBox="1"/>
          <p:nvPr/>
        </p:nvSpPr>
        <p:spPr>
          <a:xfrm>
            <a:off x="5057230" y="2995034"/>
            <a:ext cx="466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F6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9B10686-874C-4850-BDA8-8E9E6D2BDFF1}"/>
              </a:ext>
            </a:extLst>
          </p:cNvPr>
          <p:cNvSpPr txBox="1"/>
          <p:nvPr/>
        </p:nvSpPr>
        <p:spPr>
          <a:xfrm>
            <a:off x="5509339" y="2995034"/>
            <a:ext cx="466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F7</a:t>
            </a:r>
          </a:p>
        </p:txBody>
      </p:sp>
      <p:sp>
        <p:nvSpPr>
          <p:cNvPr id="26" name="Left Brace 25">
            <a:extLst>
              <a:ext uri="{FF2B5EF4-FFF2-40B4-BE49-F238E27FC236}">
                <a16:creationId xmlns:a16="http://schemas.microsoft.com/office/drawing/2014/main" id="{F1B5CED9-A0CB-4CD2-8773-0693F88AA755}"/>
              </a:ext>
            </a:extLst>
          </p:cNvPr>
          <p:cNvSpPr/>
          <p:nvPr/>
        </p:nvSpPr>
        <p:spPr>
          <a:xfrm rot="5400000">
            <a:off x="3005787" y="-119087"/>
            <a:ext cx="466851" cy="5418120"/>
          </a:xfrm>
          <a:prstGeom prst="leftBrace">
            <a:avLst/>
          </a:prstGeom>
          <a:noFill/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61ABD6A-9EC7-4CB4-BE07-810CD11FADC3}"/>
              </a:ext>
            </a:extLst>
          </p:cNvPr>
          <p:cNvSpPr txBox="1"/>
          <p:nvPr/>
        </p:nvSpPr>
        <p:spPr>
          <a:xfrm>
            <a:off x="2667311" y="1959515"/>
            <a:ext cx="3308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PREDICTORS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1FB3C46-114E-4283-8EA8-6CAC1253BF31}"/>
              </a:ext>
            </a:extLst>
          </p:cNvPr>
          <p:cNvCxnSpPr/>
          <p:nvPr/>
        </p:nvCxnSpPr>
        <p:spPr>
          <a:xfrm flipV="1">
            <a:off x="6705600" y="2823399"/>
            <a:ext cx="563880" cy="6970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E8759D5A-C379-41C3-B61A-94E4CDB0AFB3}"/>
              </a:ext>
            </a:extLst>
          </p:cNvPr>
          <p:cNvSpPr txBox="1"/>
          <p:nvPr/>
        </p:nvSpPr>
        <p:spPr>
          <a:xfrm>
            <a:off x="47330" y="6611779"/>
            <a:ext cx="47186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hlinkClick r:id="rId3"/>
              </a:rPr>
              <a:t>How to Interpret </a:t>
            </a:r>
            <a:r>
              <a:rPr lang="en-US" sz="1000" dirty="0" err="1">
                <a:hlinkClick r:id="rId3"/>
              </a:rPr>
              <a:t>glm</a:t>
            </a:r>
            <a:r>
              <a:rPr lang="en-US" sz="1000" dirty="0">
                <a:hlinkClick r:id="rId3"/>
              </a:rPr>
              <a:t> Output in R (With Example) - </a:t>
            </a:r>
            <a:r>
              <a:rPr lang="en-US" sz="1000" dirty="0" err="1">
                <a:hlinkClick r:id="rId3"/>
              </a:rPr>
              <a:t>Statology</a:t>
            </a:r>
            <a:endParaRPr lang="it-IT" sz="1000" dirty="0"/>
          </a:p>
        </p:txBody>
      </p:sp>
    </p:spTree>
    <p:extLst>
      <p:ext uri="{BB962C8B-B14F-4D97-AF65-F5344CB8AC3E}">
        <p14:creationId xmlns:p14="http://schemas.microsoft.com/office/powerpoint/2010/main" val="39251327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2EDE1D2-A66D-4498-9215-18F0282A3E8D}"/>
              </a:ext>
            </a:extLst>
          </p:cNvPr>
          <p:cNvSpPr/>
          <p:nvPr/>
        </p:nvSpPr>
        <p:spPr>
          <a:xfrm>
            <a:off x="1549391" y="64115"/>
            <a:ext cx="616713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Problems &amp; solutions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271228-AC43-45FB-8D87-8392BC146896}"/>
              </a:ext>
            </a:extLst>
          </p:cNvPr>
          <p:cNvSpPr txBox="1"/>
          <p:nvPr/>
        </p:nvSpPr>
        <p:spPr>
          <a:xfrm>
            <a:off x="259080" y="1082040"/>
            <a:ext cx="3543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/>
              <a:t>Several</a:t>
            </a:r>
            <a:r>
              <a:rPr lang="it-IT" dirty="0"/>
              <a:t> </a:t>
            </a:r>
            <a:r>
              <a:rPr lang="it-IT" dirty="0" err="1"/>
              <a:t>predictors</a:t>
            </a:r>
            <a:r>
              <a:rPr lang="it-IT" dirty="0"/>
              <a:t> </a:t>
            </a:r>
            <a:r>
              <a:rPr lang="it-IT" dirty="0" err="1"/>
              <a:t>mask</a:t>
            </a:r>
            <a:r>
              <a:rPr lang="it-IT" dirty="0"/>
              <a:t> </a:t>
            </a:r>
            <a:r>
              <a:rPr lang="it-IT" dirty="0" err="1"/>
              <a:t>their</a:t>
            </a:r>
            <a:r>
              <a:rPr lang="it-IT" dirty="0"/>
              <a:t> </a:t>
            </a:r>
            <a:r>
              <a:rPr lang="it-IT" dirty="0" err="1"/>
              <a:t>effects</a:t>
            </a:r>
            <a:r>
              <a:rPr lang="it-IT" dirty="0"/>
              <a:t> (ES. NA </a:t>
            </a:r>
            <a:r>
              <a:rPr lang="it-IT" dirty="0" err="1"/>
              <a:t>values</a:t>
            </a:r>
            <a:r>
              <a:rPr lang="it-IT" dirty="0"/>
              <a:t>)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D90BCAD-5561-4B71-A0C9-9C83A276F4EC}"/>
              </a:ext>
            </a:extLst>
          </p:cNvPr>
          <p:cNvCxnSpPr>
            <a:cxnSpLocks/>
            <a:stCxn id="3" idx="3"/>
          </p:cNvCxnSpPr>
          <p:nvPr/>
        </p:nvCxnSpPr>
        <p:spPr>
          <a:xfrm>
            <a:off x="3802380" y="1405206"/>
            <a:ext cx="8686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AE3EB2D-47ED-49EE-AAA0-F69BE499DB1A}"/>
              </a:ext>
            </a:extLst>
          </p:cNvPr>
          <p:cNvSpPr txBox="1"/>
          <p:nvPr/>
        </p:nvSpPr>
        <p:spPr>
          <a:xfrm>
            <a:off x="4953000" y="987445"/>
            <a:ext cx="35433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/>
              <a:t>Run</a:t>
            </a:r>
            <a:r>
              <a:rPr lang="it-IT" dirty="0"/>
              <a:t> </a:t>
            </a:r>
            <a:r>
              <a:rPr lang="it-IT" dirty="0" err="1"/>
              <a:t>different</a:t>
            </a:r>
            <a:r>
              <a:rPr lang="it-IT" dirty="0"/>
              <a:t> </a:t>
            </a:r>
            <a:r>
              <a:rPr lang="it-IT" dirty="0" err="1"/>
              <a:t>GLMs</a:t>
            </a:r>
            <a:r>
              <a:rPr lang="it-IT" dirty="0"/>
              <a:t> </a:t>
            </a:r>
            <a:r>
              <a:rPr lang="it-IT" dirty="0" err="1"/>
              <a:t>avoid</a:t>
            </a:r>
            <a:r>
              <a:rPr lang="it-IT" dirty="0"/>
              <a:t> </a:t>
            </a:r>
            <a:r>
              <a:rPr lang="it-IT" dirty="0" err="1"/>
              <a:t>each</a:t>
            </a:r>
            <a:r>
              <a:rPr lang="it-IT" dirty="0"/>
              <a:t> time a </a:t>
            </a:r>
            <a:r>
              <a:rPr lang="it-IT" dirty="0" err="1"/>
              <a:t>predictor</a:t>
            </a:r>
            <a:r>
              <a:rPr lang="it-IT" dirty="0"/>
              <a:t>:</a:t>
            </a:r>
          </a:p>
          <a:p>
            <a:pPr marL="342900" indent="-342900" algn="ctr">
              <a:buFont typeface="+mj-lt"/>
              <a:buAutoNum type="arabicPeriod"/>
            </a:pPr>
            <a:r>
              <a:rPr lang="it-IT" dirty="0" err="1"/>
              <a:t>Y~tot_buds+length+rank</a:t>
            </a:r>
            <a:endParaRPr lang="it-IT" dirty="0"/>
          </a:p>
          <a:p>
            <a:pPr marL="342900" indent="-342900" algn="ctr">
              <a:buFont typeface="+mj-lt"/>
              <a:buAutoNum type="arabicPeriod"/>
            </a:pPr>
            <a:r>
              <a:rPr lang="it-IT" dirty="0" err="1"/>
              <a:t>Y~M+V+C+length+rank</a:t>
            </a:r>
            <a:endParaRPr lang="it-IT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it-IT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40EE82-7F6A-4BFB-A10F-D2C9AB4A95D7}"/>
              </a:ext>
            </a:extLst>
          </p:cNvPr>
          <p:cNvSpPr txBox="1"/>
          <p:nvPr/>
        </p:nvSpPr>
        <p:spPr>
          <a:xfrm>
            <a:off x="198120" y="3105834"/>
            <a:ext cx="35433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p. Value are </a:t>
            </a:r>
            <a:r>
              <a:rPr lang="it-IT" dirty="0" err="1"/>
              <a:t>significant</a:t>
            </a:r>
            <a:r>
              <a:rPr lang="it-IT" dirty="0"/>
              <a:t> </a:t>
            </a:r>
            <a:r>
              <a:rPr lang="it-IT" dirty="0" err="1"/>
              <a:t>because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</a:t>
            </a:r>
            <a:r>
              <a:rPr lang="it-IT" dirty="0" err="1"/>
              <a:t>many</a:t>
            </a:r>
            <a:r>
              <a:rPr lang="it-IT" dirty="0"/>
              <a:t> data. </a:t>
            </a:r>
            <a:r>
              <a:rPr lang="it-IT" dirty="0" err="1"/>
              <a:t>Is</a:t>
            </a:r>
            <a:r>
              <a:rPr lang="it-IT" dirty="0"/>
              <a:t> real </a:t>
            </a:r>
            <a:r>
              <a:rPr lang="it-IT" dirty="0" err="1"/>
              <a:t>significance</a:t>
            </a:r>
            <a:r>
              <a:rPr lang="it-IT" dirty="0"/>
              <a:t>?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03D9A8B-BB64-4955-8E2C-20C561CA09A5}"/>
              </a:ext>
            </a:extLst>
          </p:cNvPr>
          <p:cNvCxnSpPr>
            <a:cxnSpLocks/>
          </p:cNvCxnSpPr>
          <p:nvPr/>
        </p:nvCxnSpPr>
        <p:spPr>
          <a:xfrm>
            <a:off x="3581400" y="3660726"/>
            <a:ext cx="8686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AE56EF5-58B6-47ED-9B67-5B6B14676817}"/>
              </a:ext>
            </a:extLst>
          </p:cNvPr>
          <p:cNvSpPr txBox="1"/>
          <p:nvPr/>
        </p:nvSpPr>
        <p:spPr>
          <a:xfrm>
            <a:off x="4953000" y="3337560"/>
            <a:ext cx="39014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/>
              <a:t>Permutation</a:t>
            </a:r>
            <a:r>
              <a:rPr lang="it-IT" dirty="0"/>
              <a:t> models + </a:t>
            </a:r>
            <a:r>
              <a:rPr lang="it-IT" dirty="0" err="1"/>
              <a:t>difference</a:t>
            </a:r>
            <a:r>
              <a:rPr lang="it-IT" dirty="0"/>
              <a:t> in AIC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9373758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2EDE1D2-A66D-4498-9215-18F0282A3E8D}"/>
              </a:ext>
            </a:extLst>
          </p:cNvPr>
          <p:cNvSpPr/>
          <p:nvPr/>
        </p:nvSpPr>
        <p:spPr>
          <a:xfrm>
            <a:off x="1675199" y="64115"/>
            <a:ext cx="591553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Permutation models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1B253C6-3C05-4967-976A-6622DFF85BA2}"/>
              </a:ext>
            </a:extLst>
          </p:cNvPr>
          <p:cNvSpPr txBox="1"/>
          <p:nvPr/>
        </p:nvSpPr>
        <p:spPr>
          <a:xfrm>
            <a:off x="647700" y="1066800"/>
            <a:ext cx="793242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GLMS(Y~A+B+C, data=DF)</a:t>
            </a:r>
          </a:p>
          <a:p>
            <a:r>
              <a:rPr lang="it-IT" dirty="0"/>
              <a:t>Shows </a:t>
            </a:r>
            <a:r>
              <a:rPr lang="it-IT" dirty="0" err="1"/>
              <a:t>that</a:t>
            </a:r>
            <a:r>
              <a:rPr lang="it-IT" dirty="0"/>
              <a:t> A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really</a:t>
            </a:r>
            <a:r>
              <a:rPr lang="it-IT" dirty="0"/>
              <a:t> </a:t>
            </a:r>
            <a:r>
              <a:rPr lang="it-IT" dirty="0" err="1"/>
              <a:t>significant</a:t>
            </a:r>
            <a:r>
              <a:rPr lang="it-IT" dirty="0"/>
              <a:t> (***)</a:t>
            </a:r>
          </a:p>
          <a:p>
            <a:endParaRPr lang="it-IT" dirty="0"/>
          </a:p>
          <a:p>
            <a:r>
              <a:rPr lang="it-IT" b="1" dirty="0" err="1"/>
              <a:t>Permutation</a:t>
            </a:r>
            <a:endParaRPr lang="it-IT" b="1" dirty="0"/>
          </a:p>
          <a:p>
            <a:pPr marL="342900" indent="-342900">
              <a:buFont typeface="+mj-lt"/>
              <a:buAutoNum type="arabicPeriod"/>
            </a:pPr>
            <a:r>
              <a:rPr lang="it-IT" dirty="0" err="1"/>
              <a:t>We</a:t>
            </a:r>
            <a:r>
              <a:rPr lang="it-IT" dirty="0"/>
              <a:t> shuffle the </a:t>
            </a:r>
            <a:r>
              <a:rPr lang="it-IT" dirty="0" err="1"/>
              <a:t>variable</a:t>
            </a:r>
            <a:r>
              <a:rPr lang="it-IT" dirty="0"/>
              <a:t> A: DF$A=sample(DF$A)</a:t>
            </a:r>
          </a:p>
          <a:p>
            <a:pPr marL="342900" indent="-342900">
              <a:buFont typeface="+mj-lt"/>
              <a:buAutoNum type="arabicPeriod"/>
            </a:pP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run</a:t>
            </a:r>
            <a:r>
              <a:rPr lang="it-IT" dirty="0"/>
              <a:t> </a:t>
            </a:r>
            <a:r>
              <a:rPr lang="it-IT" dirty="0" err="1"/>
              <a:t>again</a:t>
            </a:r>
            <a:r>
              <a:rPr lang="it-IT" dirty="0"/>
              <a:t> the </a:t>
            </a:r>
            <a:r>
              <a:rPr lang="it-IT" dirty="0" err="1"/>
              <a:t>glms</a:t>
            </a:r>
            <a:r>
              <a:rPr lang="it-IT" dirty="0"/>
              <a:t> GLMS(Y~A+B+C, data=DF)</a:t>
            </a:r>
          </a:p>
          <a:p>
            <a:r>
              <a:rPr lang="it-IT" dirty="0" err="1"/>
              <a:t>If</a:t>
            </a:r>
            <a:r>
              <a:rPr lang="it-IT" dirty="0"/>
              <a:t> the </a:t>
            </a:r>
            <a:r>
              <a:rPr lang="it-IT" dirty="0" err="1"/>
              <a:t>significance</a:t>
            </a:r>
            <a:r>
              <a:rPr lang="it-IT" dirty="0"/>
              <a:t> </a:t>
            </a:r>
            <a:r>
              <a:rPr lang="it-IT" dirty="0" err="1"/>
              <a:t>was</a:t>
            </a:r>
            <a:r>
              <a:rPr lang="it-IT" dirty="0"/>
              <a:t> </a:t>
            </a:r>
            <a:r>
              <a:rPr lang="it-IT" dirty="0" err="1"/>
              <a:t>true</a:t>
            </a:r>
            <a:r>
              <a:rPr lang="it-IT" dirty="0"/>
              <a:t>, </a:t>
            </a:r>
            <a:r>
              <a:rPr lang="it-IT" dirty="0" err="1"/>
              <a:t>now</a:t>
            </a:r>
            <a:r>
              <a:rPr lang="it-IT" dirty="0"/>
              <a:t> A </a:t>
            </a:r>
            <a:r>
              <a:rPr lang="it-IT" dirty="0" err="1"/>
              <a:t>should</a:t>
            </a:r>
            <a:r>
              <a:rPr lang="it-IT" dirty="0"/>
              <a:t> be </a:t>
            </a:r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significant</a:t>
            </a:r>
            <a:r>
              <a:rPr lang="it-IT" dirty="0"/>
              <a:t> </a:t>
            </a:r>
            <a:r>
              <a:rPr lang="it-IT" dirty="0" err="1"/>
              <a:t>any</a:t>
            </a:r>
            <a:r>
              <a:rPr lang="it-IT" dirty="0"/>
              <a:t> more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3139DCC-CBF9-4181-BC70-0B6878392793}"/>
              </a:ext>
            </a:extLst>
          </p:cNvPr>
          <p:cNvSpPr/>
          <p:nvPr/>
        </p:nvSpPr>
        <p:spPr>
          <a:xfrm>
            <a:off x="2506084" y="3110210"/>
            <a:ext cx="413183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AIC difference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FB176BA-0DEB-494C-9643-75FBAE8A4551}"/>
              </a:ext>
            </a:extLst>
          </p:cNvPr>
          <p:cNvSpPr txBox="1"/>
          <p:nvPr/>
        </p:nvSpPr>
        <p:spPr>
          <a:xfrm>
            <a:off x="605790" y="3977640"/>
            <a:ext cx="793242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GLMS(Y~A+B+C, data=DF)</a:t>
            </a:r>
          </a:p>
          <a:p>
            <a:r>
              <a:rPr lang="it-IT" dirty="0"/>
              <a:t>Shows </a:t>
            </a:r>
            <a:r>
              <a:rPr lang="it-IT" dirty="0" err="1"/>
              <a:t>that</a:t>
            </a:r>
            <a:r>
              <a:rPr lang="it-IT" dirty="0"/>
              <a:t> AIC </a:t>
            </a:r>
            <a:r>
              <a:rPr lang="it-IT" dirty="0" err="1"/>
              <a:t>is</a:t>
            </a:r>
            <a:r>
              <a:rPr lang="it-IT" dirty="0"/>
              <a:t> 800</a:t>
            </a:r>
          </a:p>
          <a:p>
            <a:endParaRPr lang="it-IT" dirty="0"/>
          </a:p>
          <a:p>
            <a:r>
              <a:rPr lang="it-IT" b="1" dirty="0"/>
              <a:t>AIC </a:t>
            </a:r>
            <a:r>
              <a:rPr lang="it-IT" b="1" dirty="0" err="1"/>
              <a:t>difference</a:t>
            </a:r>
            <a:endParaRPr lang="it-IT" b="1" dirty="0"/>
          </a:p>
          <a:p>
            <a:pPr marL="342900" indent="-342900">
              <a:buFont typeface="+mj-lt"/>
              <a:buAutoNum type="arabicPeriod"/>
            </a:pP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run</a:t>
            </a:r>
            <a:r>
              <a:rPr lang="it-IT" dirty="0"/>
              <a:t> a </a:t>
            </a:r>
            <a:r>
              <a:rPr lang="it-IT" dirty="0" err="1"/>
              <a:t>null</a:t>
            </a:r>
            <a:r>
              <a:rPr lang="it-IT" dirty="0"/>
              <a:t> model GLMS(Y~1, data=DF)</a:t>
            </a:r>
          </a:p>
          <a:p>
            <a:pPr marL="342900" indent="-342900">
              <a:buFont typeface="+mj-lt"/>
              <a:buAutoNum type="arabicPeriod"/>
            </a:pPr>
            <a:r>
              <a:rPr lang="it-IT" dirty="0" err="1"/>
              <a:t>We</a:t>
            </a:r>
            <a:r>
              <a:rPr lang="it-IT" dirty="0"/>
              <a:t> make the </a:t>
            </a:r>
            <a:r>
              <a:rPr lang="it-IT" dirty="0" err="1"/>
              <a:t>difference</a:t>
            </a:r>
            <a:r>
              <a:rPr lang="it-IT" dirty="0"/>
              <a:t> </a:t>
            </a:r>
            <a:r>
              <a:rPr lang="it-IT" dirty="0" err="1"/>
              <a:t>between</a:t>
            </a:r>
            <a:r>
              <a:rPr lang="it-IT" dirty="0"/>
              <a:t> AIC real (800) and AIC </a:t>
            </a:r>
            <a:r>
              <a:rPr lang="it-IT" dirty="0" err="1"/>
              <a:t>null</a:t>
            </a:r>
            <a:endParaRPr lang="it-IT" dirty="0"/>
          </a:p>
          <a:p>
            <a:pPr marL="342900" indent="-342900">
              <a:buFont typeface="+mj-lt"/>
              <a:buAutoNum type="arabicPeriod"/>
            </a:pPr>
            <a:r>
              <a:rPr lang="it-IT" dirty="0" err="1"/>
              <a:t>Now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make </a:t>
            </a:r>
            <a:r>
              <a:rPr lang="it-IT" dirty="0" err="1"/>
              <a:t>permutation</a:t>
            </a:r>
            <a:r>
              <a:rPr lang="it-IT" dirty="0"/>
              <a:t> of a </a:t>
            </a:r>
            <a:r>
              <a:rPr lang="it-IT" dirty="0" err="1"/>
              <a:t>variable</a:t>
            </a:r>
            <a:r>
              <a:rPr lang="it-IT" dirty="0"/>
              <a:t> and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run</a:t>
            </a:r>
            <a:r>
              <a:rPr lang="it-IT" dirty="0"/>
              <a:t> </a:t>
            </a:r>
            <a:r>
              <a:rPr lang="it-IT" dirty="0" err="1"/>
              <a:t>again</a:t>
            </a:r>
            <a:r>
              <a:rPr lang="it-IT" dirty="0"/>
              <a:t> the model.</a:t>
            </a:r>
          </a:p>
          <a:p>
            <a:r>
              <a:rPr lang="it-IT" dirty="0" err="1"/>
              <a:t>AICpermutation-AICnull</a:t>
            </a:r>
            <a:r>
              <a:rPr lang="it-IT" dirty="0"/>
              <a:t> </a:t>
            </a:r>
            <a:r>
              <a:rPr lang="it-IT" dirty="0" err="1"/>
              <a:t>should</a:t>
            </a:r>
            <a:r>
              <a:rPr lang="it-IT" dirty="0"/>
              <a:t> be GREATER </a:t>
            </a:r>
            <a:r>
              <a:rPr lang="it-IT" dirty="0" err="1"/>
              <a:t>than</a:t>
            </a:r>
            <a:r>
              <a:rPr lang="it-IT" dirty="0"/>
              <a:t> </a:t>
            </a:r>
            <a:r>
              <a:rPr lang="it-IT" dirty="0" err="1"/>
              <a:t>AICreal-AICnull</a:t>
            </a:r>
            <a:r>
              <a:rPr lang="it-IT" dirty="0"/>
              <a:t>!!!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7152D63-13B5-4EE3-8E7A-F5F1A28C7896}"/>
              </a:ext>
            </a:extLst>
          </p:cNvPr>
          <p:cNvCxnSpPr>
            <a:cxnSpLocks/>
          </p:cNvCxnSpPr>
          <p:nvPr/>
        </p:nvCxnSpPr>
        <p:spPr>
          <a:xfrm flipV="1">
            <a:off x="4905375" y="4656177"/>
            <a:ext cx="1181100" cy="55399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E5C90A8-55F8-40C3-87A9-BE68322209B3}"/>
              </a:ext>
            </a:extLst>
          </p:cNvPr>
          <p:cNvSpPr txBox="1"/>
          <p:nvPr/>
        </p:nvSpPr>
        <p:spPr>
          <a:xfrm>
            <a:off x="6123879" y="4102179"/>
            <a:ext cx="317252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 dirty="0" err="1"/>
              <a:t>Null</a:t>
            </a:r>
            <a:r>
              <a:rPr lang="it-IT" sz="1000" dirty="0"/>
              <a:t> models are made </a:t>
            </a:r>
            <a:r>
              <a:rPr lang="it-IT" sz="1000" dirty="0" err="1"/>
              <a:t>as</a:t>
            </a:r>
            <a:r>
              <a:rPr lang="it-IT" sz="1000" dirty="0"/>
              <a:t> follows:</a:t>
            </a:r>
          </a:p>
          <a:p>
            <a:r>
              <a:rPr lang="it-IT" sz="1000" dirty="0"/>
              <a:t>Y~1+(</a:t>
            </a:r>
            <a:r>
              <a:rPr lang="it-IT" sz="1000" dirty="0" err="1"/>
              <a:t>significant</a:t>
            </a:r>
            <a:r>
              <a:rPr lang="it-IT" sz="1000" dirty="0"/>
              <a:t> </a:t>
            </a:r>
            <a:r>
              <a:rPr lang="it-IT" sz="1000" dirty="0" err="1"/>
              <a:t>predictor</a:t>
            </a:r>
            <a:r>
              <a:rPr lang="it-IT" sz="1000" dirty="0"/>
              <a:t> </a:t>
            </a:r>
            <a:r>
              <a:rPr lang="it-IT" sz="1000" dirty="0" err="1"/>
              <a:t>not</a:t>
            </a:r>
            <a:r>
              <a:rPr lang="it-IT" sz="1000" dirty="0"/>
              <a:t> </a:t>
            </a:r>
            <a:r>
              <a:rPr lang="it-IT" sz="1000" dirty="0" err="1"/>
              <a:t>shuffled</a:t>
            </a:r>
            <a:r>
              <a:rPr lang="it-IT" sz="1000" dirty="0"/>
              <a:t>).</a:t>
            </a:r>
          </a:p>
          <a:p>
            <a:r>
              <a:rPr lang="it-IT" sz="1000" dirty="0" err="1"/>
              <a:t>Example</a:t>
            </a:r>
            <a:r>
              <a:rPr lang="it-IT" sz="1000" dirty="0"/>
              <a:t> in </a:t>
            </a:r>
            <a:r>
              <a:rPr lang="it-IT" sz="1000" dirty="0" err="1"/>
              <a:t>next</a:t>
            </a:r>
            <a:r>
              <a:rPr lang="it-IT" sz="1000" dirty="0"/>
              <a:t> slide </a:t>
            </a:r>
          </a:p>
        </p:txBody>
      </p:sp>
    </p:spTree>
    <p:extLst>
      <p:ext uri="{BB962C8B-B14F-4D97-AF65-F5344CB8AC3E}">
        <p14:creationId xmlns:p14="http://schemas.microsoft.com/office/powerpoint/2010/main" val="16243944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27969DF-7311-4B45-B701-EF657C2907CE}"/>
              </a:ext>
            </a:extLst>
          </p:cNvPr>
          <p:cNvSpPr/>
          <p:nvPr/>
        </p:nvSpPr>
        <p:spPr>
          <a:xfrm>
            <a:off x="2886270" y="64115"/>
            <a:ext cx="349339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Make GLMs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AF4B39-B3BA-4DD8-A96E-BAE24FD18C77}"/>
              </a:ext>
            </a:extLst>
          </p:cNvPr>
          <p:cNvSpPr txBox="1"/>
          <p:nvPr/>
        </p:nvSpPr>
        <p:spPr>
          <a:xfrm>
            <a:off x="304800" y="955715"/>
            <a:ext cx="8534400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it-IT" dirty="0" err="1"/>
              <a:t>Find</a:t>
            </a:r>
            <a:r>
              <a:rPr lang="it-IT" dirty="0"/>
              <a:t> </a:t>
            </a:r>
            <a:r>
              <a:rPr lang="it-IT" dirty="0" err="1"/>
              <a:t>dipendent</a:t>
            </a:r>
            <a:r>
              <a:rPr lang="it-IT" dirty="0"/>
              <a:t> </a:t>
            </a:r>
            <a:r>
              <a:rPr lang="it-IT" dirty="0" err="1"/>
              <a:t>variable</a:t>
            </a:r>
            <a:r>
              <a:rPr lang="it-IT" dirty="0"/>
              <a:t> (Y) and </a:t>
            </a:r>
            <a:r>
              <a:rPr lang="it-IT" dirty="0" err="1"/>
              <a:t>predictor</a:t>
            </a:r>
            <a:r>
              <a:rPr lang="it-IT" dirty="0"/>
              <a:t> (A). </a:t>
            </a:r>
            <a:r>
              <a:rPr lang="it-IT" dirty="0" err="1"/>
              <a:t>NB_start</a:t>
            </a:r>
            <a:r>
              <a:rPr lang="it-IT" dirty="0"/>
              <a:t> with 1 </a:t>
            </a:r>
            <a:r>
              <a:rPr lang="it-IT" dirty="0" err="1"/>
              <a:t>predictor</a:t>
            </a:r>
            <a:r>
              <a:rPr lang="it-IT" dirty="0"/>
              <a:t> and </a:t>
            </a:r>
            <a:r>
              <a:rPr lang="it-IT" dirty="0" err="1"/>
              <a:t>if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significant</a:t>
            </a:r>
            <a:r>
              <a:rPr lang="it-IT" dirty="0"/>
              <a:t>, </a:t>
            </a:r>
            <a:r>
              <a:rPr lang="it-IT" dirty="0" err="1"/>
              <a:t>add</a:t>
            </a:r>
            <a:r>
              <a:rPr lang="it-IT" dirty="0"/>
              <a:t> the </a:t>
            </a:r>
            <a:r>
              <a:rPr lang="it-IT" dirty="0" err="1"/>
              <a:t>others</a:t>
            </a:r>
            <a:r>
              <a:rPr lang="it-IT" dirty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it-IT" dirty="0" err="1"/>
              <a:t>Run</a:t>
            </a:r>
            <a:r>
              <a:rPr lang="it-IT" dirty="0"/>
              <a:t> the model glm(Y~A)</a:t>
            </a:r>
          </a:p>
          <a:p>
            <a:pPr marL="342900" indent="-342900">
              <a:buFont typeface="+mj-lt"/>
              <a:buAutoNum type="arabicPeriod"/>
            </a:pPr>
            <a:r>
              <a:rPr lang="it-IT" dirty="0" err="1"/>
              <a:t>Is</a:t>
            </a:r>
            <a:r>
              <a:rPr lang="it-IT" dirty="0"/>
              <a:t> A </a:t>
            </a:r>
            <a:r>
              <a:rPr lang="it-IT" dirty="0" err="1"/>
              <a:t>significant</a:t>
            </a:r>
            <a:r>
              <a:rPr lang="it-IT" dirty="0"/>
              <a:t>?</a:t>
            </a:r>
          </a:p>
          <a:p>
            <a:pPr marL="800100" lvl="1" indent="-342900">
              <a:buFont typeface="+mj-lt"/>
              <a:buAutoNum type="arabicPeriod"/>
            </a:pPr>
            <a:r>
              <a:rPr lang="it-IT" dirty="0"/>
              <a:t>No. </a:t>
            </a:r>
            <a:r>
              <a:rPr lang="it-IT" dirty="0">
                <a:sym typeface="Wingdings" panose="05000000000000000000" pitchFamily="2" charset="2"/>
              </a:rPr>
              <a:t></a:t>
            </a:r>
            <a:r>
              <a:rPr lang="it-IT" dirty="0"/>
              <a:t> Stop. </a:t>
            </a:r>
            <a:r>
              <a:rPr lang="it-IT" dirty="0" err="1"/>
              <a:t>Try</a:t>
            </a:r>
            <a:r>
              <a:rPr lang="it-IT" dirty="0"/>
              <a:t> </a:t>
            </a:r>
            <a:r>
              <a:rPr lang="it-IT" dirty="0" err="1"/>
              <a:t>another</a:t>
            </a:r>
            <a:r>
              <a:rPr lang="it-IT" dirty="0"/>
              <a:t> </a:t>
            </a:r>
            <a:r>
              <a:rPr lang="it-IT" dirty="0" err="1"/>
              <a:t>predictor</a:t>
            </a:r>
            <a:r>
              <a:rPr lang="it-IT" dirty="0"/>
              <a:t> (B);</a:t>
            </a:r>
          </a:p>
          <a:p>
            <a:pPr marL="800100" lvl="1" indent="-342900">
              <a:buFont typeface="+mj-lt"/>
              <a:buAutoNum type="arabicPeriod"/>
            </a:pPr>
            <a:r>
              <a:rPr lang="it-IT" dirty="0"/>
              <a:t>Yes. </a:t>
            </a:r>
            <a:r>
              <a:rPr lang="it-IT" dirty="0">
                <a:sym typeface="Wingdings" panose="05000000000000000000" pitchFamily="2" charset="2"/>
              </a:rPr>
              <a:t> </a:t>
            </a:r>
          </a:p>
          <a:p>
            <a:pPr marL="1257300" lvl="2" indent="-342900">
              <a:buFont typeface="+mj-lt"/>
              <a:buAutoNum type="arabicPeriod"/>
            </a:pPr>
            <a:r>
              <a:rPr lang="it-IT" dirty="0">
                <a:sym typeface="Wingdings" panose="05000000000000000000" pitchFamily="2" charset="2"/>
              </a:rPr>
              <a:t>do 100 </a:t>
            </a:r>
            <a:r>
              <a:rPr lang="it-IT" dirty="0" err="1">
                <a:sym typeface="Wingdings" panose="05000000000000000000" pitchFamily="2" charset="2"/>
              </a:rPr>
              <a:t>permutation</a:t>
            </a:r>
            <a:r>
              <a:rPr lang="it-IT" dirty="0">
                <a:sym typeface="Wingdings" panose="05000000000000000000" pitchFamily="2" charset="2"/>
              </a:rPr>
              <a:t> (A=sample(A), for 100 times);</a:t>
            </a:r>
          </a:p>
          <a:p>
            <a:pPr marL="1257300" lvl="2" indent="-342900">
              <a:buFont typeface="+mj-lt"/>
              <a:buAutoNum type="arabicPeriod"/>
            </a:pPr>
            <a:r>
              <a:rPr lang="it-IT" dirty="0" err="1">
                <a:sym typeface="Wingdings" panose="05000000000000000000" pitchFamily="2" charset="2"/>
              </a:rPr>
              <a:t>Find</a:t>
            </a:r>
            <a:r>
              <a:rPr lang="it-IT" dirty="0">
                <a:sym typeface="Wingdings" panose="05000000000000000000" pitchFamily="2" charset="2"/>
              </a:rPr>
              <a:t> </a:t>
            </a:r>
            <a:r>
              <a:rPr lang="it-IT" dirty="0" err="1">
                <a:sym typeface="Wingdings" panose="05000000000000000000" pitchFamily="2" charset="2"/>
              </a:rPr>
              <a:t>aic</a:t>
            </a:r>
            <a:r>
              <a:rPr lang="it-IT" dirty="0">
                <a:sym typeface="Wingdings" panose="05000000000000000000" pitchFamily="2" charset="2"/>
              </a:rPr>
              <a:t> </a:t>
            </a:r>
            <a:r>
              <a:rPr lang="it-IT" dirty="0" err="1">
                <a:sym typeface="Wingdings" panose="05000000000000000000" pitchFamily="2" charset="2"/>
              </a:rPr>
              <a:t>null</a:t>
            </a:r>
            <a:r>
              <a:rPr lang="it-IT" dirty="0">
                <a:sym typeface="Wingdings" panose="05000000000000000000" pitchFamily="2" charset="2"/>
              </a:rPr>
              <a:t> model (Y~1);</a:t>
            </a:r>
          </a:p>
          <a:p>
            <a:pPr marL="1257300" lvl="2" indent="-342900">
              <a:buFont typeface="+mj-lt"/>
              <a:buAutoNum type="arabicPeriod"/>
            </a:pPr>
            <a:r>
              <a:rPr lang="it-IT" dirty="0">
                <a:sym typeface="Wingdings" panose="05000000000000000000" pitchFamily="2" charset="2"/>
              </a:rPr>
              <a:t>Make </a:t>
            </a:r>
            <a:r>
              <a:rPr lang="it-IT" dirty="0" err="1">
                <a:sym typeface="Wingdings" panose="05000000000000000000" pitchFamily="2" charset="2"/>
              </a:rPr>
              <a:t>aic</a:t>
            </a:r>
            <a:r>
              <a:rPr lang="it-IT" dirty="0">
                <a:sym typeface="Wingdings" panose="05000000000000000000" pitchFamily="2" charset="2"/>
              </a:rPr>
              <a:t> </a:t>
            </a:r>
            <a:r>
              <a:rPr lang="it-IT" dirty="0" err="1">
                <a:sym typeface="Wingdings" panose="05000000000000000000" pitchFamily="2" charset="2"/>
              </a:rPr>
              <a:t>null</a:t>
            </a:r>
            <a:r>
              <a:rPr lang="it-IT" dirty="0">
                <a:sym typeface="Wingdings" panose="05000000000000000000" pitchFamily="2" charset="2"/>
              </a:rPr>
              <a:t> – </a:t>
            </a:r>
            <a:r>
              <a:rPr lang="it-IT" dirty="0" err="1">
                <a:sym typeface="Wingdings" panose="05000000000000000000" pitchFamily="2" charset="2"/>
              </a:rPr>
              <a:t>aic</a:t>
            </a:r>
            <a:r>
              <a:rPr lang="it-IT" dirty="0">
                <a:sym typeface="Wingdings" panose="05000000000000000000" pitchFamily="2" charset="2"/>
              </a:rPr>
              <a:t> </a:t>
            </a:r>
            <a:r>
              <a:rPr lang="it-IT" dirty="0" err="1">
                <a:sym typeface="Wingdings" panose="05000000000000000000" pitchFamily="2" charset="2"/>
              </a:rPr>
              <a:t>permutation</a:t>
            </a:r>
            <a:r>
              <a:rPr lang="it-IT" dirty="0">
                <a:sym typeface="Wingdings" panose="05000000000000000000" pitchFamily="2" charset="2"/>
              </a:rPr>
              <a:t> (</a:t>
            </a:r>
            <a:r>
              <a:rPr lang="it-IT" dirty="0" err="1">
                <a:sym typeface="Wingdings" panose="05000000000000000000" pitchFamily="2" charset="2"/>
              </a:rPr>
              <a:t>Y~sample</a:t>
            </a:r>
            <a:r>
              <a:rPr lang="it-IT" dirty="0">
                <a:sym typeface="Wingdings" panose="05000000000000000000" pitchFamily="2" charset="2"/>
              </a:rPr>
              <a:t>(A)) for 100 times;</a:t>
            </a:r>
          </a:p>
          <a:p>
            <a:pPr marL="1257300" lvl="2" indent="-342900">
              <a:buFont typeface="+mj-lt"/>
              <a:buAutoNum type="arabicPeriod"/>
            </a:pPr>
            <a:r>
              <a:rPr lang="it-IT" dirty="0" err="1">
                <a:sym typeface="Wingdings" panose="05000000000000000000" pitchFamily="2" charset="2"/>
              </a:rPr>
              <a:t>Count</a:t>
            </a:r>
            <a:r>
              <a:rPr lang="it-IT" dirty="0">
                <a:sym typeface="Wingdings" panose="05000000000000000000" pitchFamily="2" charset="2"/>
              </a:rPr>
              <a:t> </a:t>
            </a:r>
            <a:r>
              <a:rPr lang="it-IT" dirty="0" err="1">
                <a:sym typeface="Wingdings" panose="05000000000000000000" pitchFamily="2" charset="2"/>
              </a:rPr>
              <a:t>how</a:t>
            </a:r>
            <a:r>
              <a:rPr lang="it-IT" dirty="0">
                <a:sym typeface="Wingdings" panose="05000000000000000000" pitchFamily="2" charset="2"/>
              </a:rPr>
              <a:t> </a:t>
            </a:r>
            <a:r>
              <a:rPr lang="it-IT" dirty="0" err="1">
                <a:sym typeface="Wingdings" panose="05000000000000000000" pitchFamily="2" charset="2"/>
              </a:rPr>
              <a:t>many</a:t>
            </a:r>
            <a:r>
              <a:rPr lang="it-IT" dirty="0">
                <a:sym typeface="Wingdings" panose="05000000000000000000" pitchFamily="2" charset="2"/>
              </a:rPr>
              <a:t> (out of 100)of </a:t>
            </a:r>
            <a:r>
              <a:rPr lang="it-IT" dirty="0" err="1">
                <a:sym typeface="Wingdings" panose="05000000000000000000" pitchFamily="2" charset="2"/>
              </a:rPr>
              <a:t>them</a:t>
            </a:r>
            <a:r>
              <a:rPr lang="it-IT" dirty="0">
                <a:sym typeface="Wingdings" panose="05000000000000000000" pitchFamily="2" charset="2"/>
              </a:rPr>
              <a:t> are </a:t>
            </a:r>
            <a:r>
              <a:rPr lang="it-IT" dirty="0" err="1">
                <a:sym typeface="Wingdings" panose="05000000000000000000" pitchFamily="2" charset="2"/>
              </a:rPr>
              <a:t>greater</a:t>
            </a:r>
            <a:r>
              <a:rPr lang="it-IT" dirty="0">
                <a:sym typeface="Wingdings" panose="05000000000000000000" pitchFamily="2" charset="2"/>
              </a:rPr>
              <a:t> </a:t>
            </a:r>
            <a:r>
              <a:rPr lang="it-IT" dirty="0" err="1">
                <a:sym typeface="Wingdings" panose="05000000000000000000" pitchFamily="2" charset="2"/>
              </a:rPr>
              <a:t>than</a:t>
            </a:r>
            <a:r>
              <a:rPr lang="it-IT" dirty="0">
                <a:sym typeface="Wingdings" panose="05000000000000000000" pitchFamily="2" charset="2"/>
              </a:rPr>
              <a:t> </a:t>
            </a:r>
            <a:r>
              <a:rPr lang="it-IT" dirty="0" err="1">
                <a:sym typeface="Wingdings" panose="05000000000000000000" pitchFamily="2" charset="2"/>
              </a:rPr>
              <a:t>aic</a:t>
            </a:r>
            <a:r>
              <a:rPr lang="it-IT" dirty="0">
                <a:sym typeface="Wingdings" panose="05000000000000000000" pitchFamily="2" charset="2"/>
              </a:rPr>
              <a:t> </a:t>
            </a:r>
            <a:r>
              <a:rPr lang="it-IT" dirty="0" err="1">
                <a:sym typeface="Wingdings" panose="05000000000000000000" pitchFamily="2" charset="2"/>
              </a:rPr>
              <a:t>null</a:t>
            </a:r>
            <a:r>
              <a:rPr lang="it-IT" dirty="0">
                <a:sym typeface="Wingdings" panose="05000000000000000000" pitchFamily="2" charset="2"/>
              </a:rPr>
              <a:t> – </a:t>
            </a:r>
            <a:r>
              <a:rPr lang="it-IT" dirty="0" err="1">
                <a:sym typeface="Wingdings" panose="05000000000000000000" pitchFamily="2" charset="2"/>
              </a:rPr>
              <a:t>aic</a:t>
            </a:r>
            <a:r>
              <a:rPr lang="it-IT" dirty="0">
                <a:sym typeface="Wingdings" panose="05000000000000000000" pitchFamily="2" charset="2"/>
              </a:rPr>
              <a:t> real (Y~A)</a:t>
            </a:r>
          </a:p>
          <a:p>
            <a:pPr marL="342900" indent="-342900">
              <a:buFont typeface="+mj-lt"/>
              <a:buAutoNum type="arabicPeriod"/>
            </a:pPr>
            <a:r>
              <a:rPr lang="it-IT" dirty="0" err="1">
                <a:sym typeface="Wingdings" panose="05000000000000000000" pitchFamily="2" charset="2"/>
              </a:rPr>
              <a:t>Find</a:t>
            </a:r>
            <a:r>
              <a:rPr lang="it-IT" dirty="0">
                <a:sym typeface="Wingdings" panose="05000000000000000000" pitchFamily="2" charset="2"/>
              </a:rPr>
              <a:t> </a:t>
            </a:r>
            <a:r>
              <a:rPr lang="it-IT" dirty="0" err="1">
                <a:sym typeface="Wingdings" panose="05000000000000000000" pitchFamily="2" charset="2"/>
              </a:rPr>
              <a:t>another</a:t>
            </a:r>
            <a:r>
              <a:rPr lang="it-IT" dirty="0">
                <a:sym typeface="Wingdings" panose="05000000000000000000" pitchFamily="2" charset="2"/>
              </a:rPr>
              <a:t> </a:t>
            </a:r>
            <a:r>
              <a:rPr lang="it-IT" dirty="0" err="1">
                <a:sym typeface="Wingdings" panose="05000000000000000000" pitchFamily="2" charset="2"/>
              </a:rPr>
              <a:t>predictor</a:t>
            </a:r>
            <a:r>
              <a:rPr lang="it-IT" dirty="0">
                <a:sym typeface="Wingdings" panose="05000000000000000000" pitchFamily="2" charset="2"/>
              </a:rPr>
              <a:t> (B);</a:t>
            </a:r>
          </a:p>
          <a:p>
            <a:pPr marL="342900" indent="-342900">
              <a:buFont typeface="+mj-lt"/>
              <a:buAutoNum type="arabicPeriod"/>
            </a:pPr>
            <a:r>
              <a:rPr lang="it-IT" dirty="0" err="1">
                <a:sym typeface="Wingdings" panose="05000000000000000000" pitchFamily="2" charset="2"/>
              </a:rPr>
              <a:t>Run</a:t>
            </a:r>
            <a:r>
              <a:rPr lang="it-IT" dirty="0">
                <a:sym typeface="Wingdings" panose="05000000000000000000" pitchFamily="2" charset="2"/>
              </a:rPr>
              <a:t> the glm (Y~A+B)</a:t>
            </a:r>
          </a:p>
          <a:p>
            <a:pPr marL="342900" indent="-342900">
              <a:buFont typeface="+mj-lt"/>
              <a:buAutoNum type="arabicPeriod"/>
            </a:pPr>
            <a:r>
              <a:rPr lang="it-IT" dirty="0" err="1">
                <a:sym typeface="Wingdings" panose="05000000000000000000" pitchFamily="2" charset="2"/>
              </a:rPr>
              <a:t>Is</a:t>
            </a:r>
            <a:r>
              <a:rPr lang="it-IT" dirty="0">
                <a:sym typeface="Wingdings" panose="05000000000000000000" pitchFamily="2" charset="2"/>
              </a:rPr>
              <a:t> B </a:t>
            </a:r>
            <a:r>
              <a:rPr lang="it-IT" dirty="0" err="1">
                <a:sym typeface="Wingdings" panose="05000000000000000000" pitchFamily="2" charset="2"/>
              </a:rPr>
              <a:t>significant</a:t>
            </a:r>
            <a:r>
              <a:rPr lang="it-IT" dirty="0">
                <a:sym typeface="Wingdings" panose="05000000000000000000" pitchFamily="2" charset="2"/>
              </a:rPr>
              <a:t>?</a:t>
            </a:r>
          </a:p>
          <a:p>
            <a:pPr marL="1257300" lvl="2" indent="-342900">
              <a:buFont typeface="+mj-lt"/>
              <a:buAutoNum type="arabicPeriod"/>
            </a:pPr>
            <a:r>
              <a:rPr lang="it-IT" dirty="0">
                <a:sym typeface="Wingdings" panose="05000000000000000000" pitchFamily="2" charset="2"/>
              </a:rPr>
              <a:t>No.  stop. </a:t>
            </a:r>
            <a:r>
              <a:rPr lang="it-IT" dirty="0" err="1">
                <a:sym typeface="Wingdings" panose="05000000000000000000" pitchFamily="2" charset="2"/>
              </a:rPr>
              <a:t>Try</a:t>
            </a:r>
            <a:r>
              <a:rPr lang="it-IT" dirty="0">
                <a:sym typeface="Wingdings" panose="05000000000000000000" pitchFamily="2" charset="2"/>
              </a:rPr>
              <a:t> with </a:t>
            </a:r>
            <a:r>
              <a:rPr lang="it-IT" dirty="0" err="1">
                <a:sym typeface="Wingdings" panose="05000000000000000000" pitchFamily="2" charset="2"/>
              </a:rPr>
              <a:t>another</a:t>
            </a:r>
            <a:r>
              <a:rPr lang="it-IT" dirty="0">
                <a:sym typeface="Wingdings" panose="05000000000000000000" pitchFamily="2" charset="2"/>
              </a:rPr>
              <a:t> </a:t>
            </a:r>
            <a:r>
              <a:rPr lang="it-IT" dirty="0" err="1">
                <a:sym typeface="Wingdings" panose="05000000000000000000" pitchFamily="2" charset="2"/>
              </a:rPr>
              <a:t>predictor</a:t>
            </a:r>
            <a:r>
              <a:rPr lang="it-IT" dirty="0">
                <a:sym typeface="Wingdings" panose="05000000000000000000" pitchFamily="2" charset="2"/>
              </a:rPr>
              <a:t> (C);</a:t>
            </a:r>
          </a:p>
          <a:p>
            <a:pPr marL="1257300" lvl="2" indent="-342900">
              <a:buFont typeface="+mj-lt"/>
              <a:buAutoNum type="arabicPeriod"/>
            </a:pPr>
            <a:r>
              <a:rPr lang="it-IT" dirty="0" err="1"/>
              <a:t>Yes</a:t>
            </a:r>
            <a:r>
              <a:rPr lang="it-IT" dirty="0" err="1">
                <a:sym typeface="Wingdings" panose="05000000000000000000" pitchFamily="2" charset="2"/>
              </a:rPr>
              <a:t>do</a:t>
            </a:r>
            <a:r>
              <a:rPr lang="it-IT" dirty="0">
                <a:sym typeface="Wingdings" panose="05000000000000000000" pitchFamily="2" charset="2"/>
              </a:rPr>
              <a:t> 100 </a:t>
            </a:r>
            <a:r>
              <a:rPr lang="it-IT" dirty="0" err="1">
                <a:sym typeface="Wingdings" panose="05000000000000000000" pitchFamily="2" charset="2"/>
              </a:rPr>
              <a:t>permutation</a:t>
            </a:r>
            <a:r>
              <a:rPr lang="it-IT" dirty="0">
                <a:sym typeface="Wingdings" panose="05000000000000000000" pitchFamily="2" charset="2"/>
              </a:rPr>
              <a:t> (B=sample(B), for 100 times);</a:t>
            </a:r>
          </a:p>
          <a:p>
            <a:pPr marL="1257300" lvl="2" indent="-342900">
              <a:buFont typeface="+mj-lt"/>
              <a:buAutoNum type="arabicPeriod"/>
            </a:pPr>
            <a:r>
              <a:rPr lang="it-IT" dirty="0" err="1">
                <a:sym typeface="Wingdings" panose="05000000000000000000" pitchFamily="2" charset="2"/>
              </a:rPr>
              <a:t>Find</a:t>
            </a:r>
            <a:r>
              <a:rPr lang="it-IT" dirty="0">
                <a:sym typeface="Wingdings" panose="05000000000000000000" pitchFamily="2" charset="2"/>
              </a:rPr>
              <a:t> </a:t>
            </a:r>
            <a:r>
              <a:rPr lang="it-IT" dirty="0" err="1">
                <a:sym typeface="Wingdings" panose="05000000000000000000" pitchFamily="2" charset="2"/>
              </a:rPr>
              <a:t>aic</a:t>
            </a:r>
            <a:r>
              <a:rPr lang="it-IT" dirty="0">
                <a:sym typeface="Wingdings" panose="05000000000000000000" pitchFamily="2" charset="2"/>
              </a:rPr>
              <a:t> </a:t>
            </a:r>
            <a:r>
              <a:rPr lang="it-IT" dirty="0" err="1">
                <a:sym typeface="Wingdings" panose="05000000000000000000" pitchFamily="2" charset="2"/>
              </a:rPr>
              <a:t>null</a:t>
            </a:r>
            <a:r>
              <a:rPr lang="it-IT" dirty="0">
                <a:sym typeface="Wingdings" panose="05000000000000000000" pitchFamily="2" charset="2"/>
              </a:rPr>
              <a:t> model (Y~A+1);</a:t>
            </a:r>
          </a:p>
          <a:p>
            <a:pPr marL="1257300" lvl="2" indent="-342900">
              <a:buFont typeface="+mj-lt"/>
              <a:buAutoNum type="arabicPeriod"/>
            </a:pPr>
            <a:r>
              <a:rPr lang="it-IT" dirty="0">
                <a:sym typeface="Wingdings" panose="05000000000000000000" pitchFamily="2" charset="2"/>
              </a:rPr>
              <a:t>Make </a:t>
            </a:r>
            <a:r>
              <a:rPr lang="it-IT" dirty="0" err="1">
                <a:sym typeface="Wingdings" panose="05000000000000000000" pitchFamily="2" charset="2"/>
              </a:rPr>
              <a:t>aic</a:t>
            </a:r>
            <a:r>
              <a:rPr lang="it-IT" dirty="0">
                <a:sym typeface="Wingdings" panose="05000000000000000000" pitchFamily="2" charset="2"/>
              </a:rPr>
              <a:t> </a:t>
            </a:r>
            <a:r>
              <a:rPr lang="it-IT" dirty="0" err="1">
                <a:sym typeface="Wingdings" panose="05000000000000000000" pitchFamily="2" charset="2"/>
              </a:rPr>
              <a:t>null</a:t>
            </a:r>
            <a:r>
              <a:rPr lang="it-IT" dirty="0">
                <a:sym typeface="Wingdings" panose="05000000000000000000" pitchFamily="2" charset="2"/>
              </a:rPr>
              <a:t> – </a:t>
            </a:r>
            <a:r>
              <a:rPr lang="it-IT" dirty="0" err="1">
                <a:sym typeface="Wingdings" panose="05000000000000000000" pitchFamily="2" charset="2"/>
              </a:rPr>
              <a:t>aic</a:t>
            </a:r>
            <a:r>
              <a:rPr lang="it-IT" dirty="0">
                <a:sym typeface="Wingdings" panose="05000000000000000000" pitchFamily="2" charset="2"/>
              </a:rPr>
              <a:t> </a:t>
            </a:r>
            <a:r>
              <a:rPr lang="it-IT" dirty="0" err="1">
                <a:sym typeface="Wingdings" panose="05000000000000000000" pitchFamily="2" charset="2"/>
              </a:rPr>
              <a:t>permutation</a:t>
            </a:r>
            <a:r>
              <a:rPr lang="it-IT" dirty="0">
                <a:sym typeface="Wingdings" panose="05000000000000000000" pitchFamily="2" charset="2"/>
              </a:rPr>
              <a:t> (</a:t>
            </a:r>
            <a:r>
              <a:rPr lang="it-IT" dirty="0" err="1">
                <a:sym typeface="Wingdings" panose="05000000000000000000" pitchFamily="2" charset="2"/>
              </a:rPr>
              <a:t>Y~sample</a:t>
            </a:r>
            <a:r>
              <a:rPr lang="it-IT" dirty="0">
                <a:sym typeface="Wingdings" panose="05000000000000000000" pitchFamily="2" charset="2"/>
              </a:rPr>
              <a:t>(B)) for 100 times;</a:t>
            </a:r>
          </a:p>
          <a:p>
            <a:pPr marL="1257300" lvl="2" indent="-342900">
              <a:buFont typeface="+mj-lt"/>
              <a:buAutoNum type="arabicPeriod"/>
            </a:pPr>
            <a:r>
              <a:rPr lang="it-IT" dirty="0" err="1">
                <a:sym typeface="Wingdings" panose="05000000000000000000" pitchFamily="2" charset="2"/>
              </a:rPr>
              <a:t>Count</a:t>
            </a:r>
            <a:r>
              <a:rPr lang="it-IT" dirty="0">
                <a:sym typeface="Wingdings" panose="05000000000000000000" pitchFamily="2" charset="2"/>
              </a:rPr>
              <a:t> </a:t>
            </a:r>
            <a:r>
              <a:rPr lang="it-IT" dirty="0" err="1">
                <a:sym typeface="Wingdings" panose="05000000000000000000" pitchFamily="2" charset="2"/>
              </a:rPr>
              <a:t>how</a:t>
            </a:r>
            <a:r>
              <a:rPr lang="it-IT" dirty="0">
                <a:sym typeface="Wingdings" panose="05000000000000000000" pitchFamily="2" charset="2"/>
              </a:rPr>
              <a:t> </a:t>
            </a:r>
            <a:r>
              <a:rPr lang="it-IT" dirty="0" err="1">
                <a:sym typeface="Wingdings" panose="05000000000000000000" pitchFamily="2" charset="2"/>
              </a:rPr>
              <a:t>many</a:t>
            </a:r>
            <a:r>
              <a:rPr lang="it-IT" dirty="0">
                <a:sym typeface="Wingdings" panose="05000000000000000000" pitchFamily="2" charset="2"/>
              </a:rPr>
              <a:t> (out of 100)of </a:t>
            </a:r>
            <a:r>
              <a:rPr lang="it-IT" dirty="0" err="1">
                <a:sym typeface="Wingdings" panose="05000000000000000000" pitchFamily="2" charset="2"/>
              </a:rPr>
              <a:t>them</a:t>
            </a:r>
            <a:r>
              <a:rPr lang="it-IT" dirty="0">
                <a:sym typeface="Wingdings" panose="05000000000000000000" pitchFamily="2" charset="2"/>
              </a:rPr>
              <a:t> are </a:t>
            </a:r>
            <a:r>
              <a:rPr lang="it-IT" dirty="0" err="1">
                <a:sym typeface="Wingdings" panose="05000000000000000000" pitchFamily="2" charset="2"/>
              </a:rPr>
              <a:t>greater</a:t>
            </a:r>
            <a:r>
              <a:rPr lang="it-IT" dirty="0">
                <a:sym typeface="Wingdings" panose="05000000000000000000" pitchFamily="2" charset="2"/>
              </a:rPr>
              <a:t> </a:t>
            </a:r>
            <a:r>
              <a:rPr lang="it-IT" dirty="0" err="1">
                <a:sym typeface="Wingdings" panose="05000000000000000000" pitchFamily="2" charset="2"/>
              </a:rPr>
              <a:t>than</a:t>
            </a:r>
            <a:r>
              <a:rPr lang="it-IT" dirty="0">
                <a:sym typeface="Wingdings" panose="05000000000000000000" pitchFamily="2" charset="2"/>
              </a:rPr>
              <a:t> </a:t>
            </a:r>
            <a:r>
              <a:rPr lang="it-IT" dirty="0" err="1">
                <a:sym typeface="Wingdings" panose="05000000000000000000" pitchFamily="2" charset="2"/>
              </a:rPr>
              <a:t>aic</a:t>
            </a:r>
            <a:r>
              <a:rPr lang="it-IT" dirty="0">
                <a:sym typeface="Wingdings" panose="05000000000000000000" pitchFamily="2" charset="2"/>
              </a:rPr>
              <a:t> </a:t>
            </a:r>
            <a:r>
              <a:rPr lang="it-IT" dirty="0" err="1">
                <a:sym typeface="Wingdings" panose="05000000000000000000" pitchFamily="2" charset="2"/>
              </a:rPr>
              <a:t>null</a:t>
            </a:r>
            <a:r>
              <a:rPr lang="it-IT" dirty="0">
                <a:sym typeface="Wingdings" panose="05000000000000000000" pitchFamily="2" charset="2"/>
              </a:rPr>
              <a:t> – </a:t>
            </a:r>
            <a:r>
              <a:rPr lang="it-IT" dirty="0" err="1">
                <a:sym typeface="Wingdings" panose="05000000000000000000" pitchFamily="2" charset="2"/>
              </a:rPr>
              <a:t>aic</a:t>
            </a:r>
            <a:r>
              <a:rPr lang="it-IT" dirty="0">
                <a:sym typeface="Wingdings" panose="05000000000000000000" pitchFamily="2" charset="2"/>
              </a:rPr>
              <a:t> real (Y~A+B)</a:t>
            </a:r>
          </a:p>
          <a:p>
            <a:pPr marL="342900" indent="-342900">
              <a:buFont typeface="+mj-lt"/>
              <a:buAutoNum type="arabicPeriod"/>
            </a:pPr>
            <a:r>
              <a:rPr lang="it-IT" dirty="0">
                <a:sym typeface="Wingdings" panose="05000000000000000000" pitchFamily="2" charset="2"/>
              </a:rPr>
              <a:t>Continue like </a:t>
            </a:r>
            <a:r>
              <a:rPr lang="it-IT" dirty="0" err="1">
                <a:sym typeface="Wingdings" panose="05000000000000000000" pitchFamily="2" charset="2"/>
              </a:rPr>
              <a:t>this</a:t>
            </a:r>
            <a:r>
              <a:rPr lang="it-IT" dirty="0">
                <a:sym typeface="Wingdings" panose="05000000000000000000" pitchFamily="2" charset="2"/>
              </a:rPr>
              <a:t> with </a:t>
            </a:r>
            <a:r>
              <a:rPr lang="it-IT" dirty="0" err="1">
                <a:sym typeface="Wingdings" panose="05000000000000000000" pitchFamily="2" charset="2"/>
              </a:rPr>
              <a:t>all</a:t>
            </a:r>
            <a:r>
              <a:rPr lang="it-IT" dirty="0">
                <a:sym typeface="Wingdings" panose="05000000000000000000" pitchFamily="2" charset="2"/>
              </a:rPr>
              <a:t> </a:t>
            </a:r>
            <a:r>
              <a:rPr lang="it-IT" dirty="0" err="1">
                <a:sym typeface="Wingdings" panose="05000000000000000000" pitchFamily="2" charset="2"/>
              </a:rPr>
              <a:t>predictors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9160074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D8F0B213-65F1-4C13-A57E-3DA52AC59244}"/>
              </a:ext>
            </a:extLst>
          </p:cNvPr>
          <p:cNvSpPr/>
          <p:nvPr/>
        </p:nvSpPr>
        <p:spPr>
          <a:xfrm>
            <a:off x="2261147" y="135027"/>
            <a:ext cx="4459811" cy="55399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First approach to modelling</a:t>
            </a:r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2111CA56-6366-4C34-AF29-FA3980CE78B3}"/>
              </a:ext>
            </a:extLst>
          </p:cNvPr>
          <p:cNvGrpSpPr/>
          <p:nvPr/>
        </p:nvGrpSpPr>
        <p:grpSpPr>
          <a:xfrm>
            <a:off x="1088661" y="1524808"/>
            <a:ext cx="6966678" cy="3808385"/>
            <a:chOff x="162300" y="905966"/>
            <a:chExt cx="6966678" cy="3808385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BF6BB966-873F-4079-8CAD-216631BBCCC8}"/>
                </a:ext>
              </a:extLst>
            </p:cNvPr>
            <p:cNvGrpSpPr/>
            <p:nvPr/>
          </p:nvGrpSpPr>
          <p:grpSpPr>
            <a:xfrm>
              <a:off x="162300" y="905966"/>
              <a:ext cx="5305493" cy="3808385"/>
              <a:chOff x="328672" y="-152"/>
              <a:chExt cx="5305493" cy="3808385"/>
            </a:xfrm>
          </p:grpSpPr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F7E949A7-5548-4C1A-91AD-5464020B8F6F}"/>
                  </a:ext>
                </a:extLst>
              </p:cNvPr>
              <p:cNvSpPr/>
              <p:nvPr/>
            </p:nvSpPr>
            <p:spPr>
              <a:xfrm>
                <a:off x="3518789" y="-152"/>
                <a:ext cx="2115376" cy="525573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it-IT" sz="1500" dirty="0"/>
                  <a:t>Box1: in </a:t>
                </a:r>
                <a:r>
                  <a:rPr lang="it-IT" sz="1500" dirty="0" err="1"/>
                  <a:t>that</a:t>
                </a:r>
                <a:r>
                  <a:rPr lang="it-IT" sz="1500" dirty="0"/>
                  <a:t> </a:t>
                </a:r>
                <a:r>
                  <a:rPr lang="it-IT" sz="1500" dirty="0" err="1"/>
                  <a:t>rank</a:t>
                </a:r>
                <a:r>
                  <a:rPr lang="it-IT" sz="1500" dirty="0"/>
                  <a:t> </a:t>
                </a:r>
                <a:r>
                  <a:rPr lang="it-IT" sz="1500" dirty="0" err="1"/>
                  <a:t>buds</a:t>
                </a:r>
                <a:r>
                  <a:rPr lang="it-IT" sz="1500" dirty="0"/>
                  <a:t> are in </a:t>
                </a:r>
                <a:r>
                  <a:rPr lang="it-IT" sz="1500" dirty="0" err="1"/>
                  <a:t>sylleptic</a:t>
                </a:r>
                <a:r>
                  <a:rPr lang="it-IT" sz="1500" dirty="0"/>
                  <a:t> </a:t>
                </a:r>
                <a:r>
                  <a:rPr lang="it-IT" sz="1500" dirty="0" err="1"/>
                  <a:t>shoots</a:t>
                </a:r>
                <a:r>
                  <a:rPr lang="it-IT" sz="1500" dirty="0"/>
                  <a:t>?</a:t>
                </a:r>
              </a:p>
            </p:txBody>
          </p:sp>
          <p:cxnSp>
            <p:nvCxnSpPr>
              <p:cNvPr id="5" name="Straight Arrow Connector 4">
                <a:extLst>
                  <a:ext uri="{FF2B5EF4-FFF2-40B4-BE49-F238E27FC236}">
                    <a16:creationId xmlns:a16="http://schemas.microsoft.com/office/drawing/2014/main" id="{7748E01E-9C71-4FC1-9A62-41E46FF827D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66202" y="510299"/>
                <a:ext cx="234067" cy="359078"/>
              </a:xfrm>
              <a:prstGeom prst="straightConnector1">
                <a:avLst/>
              </a:prstGeom>
              <a:ln>
                <a:solidFill>
                  <a:schemeClr val="accent4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Straight Arrow Connector 5">
                <a:extLst>
                  <a:ext uri="{FF2B5EF4-FFF2-40B4-BE49-F238E27FC236}">
                    <a16:creationId xmlns:a16="http://schemas.microsoft.com/office/drawing/2014/main" id="{218FA67C-C4A0-4DCA-8575-6FC4B908E1C9}"/>
                  </a:ext>
                </a:extLst>
              </p:cNvPr>
              <p:cNvCxnSpPr>
                <a:cxnSpLocks/>
                <a:stCxn id="2" idx="2"/>
              </p:cNvCxnSpPr>
              <p:nvPr/>
            </p:nvCxnSpPr>
            <p:spPr>
              <a:xfrm flipH="1">
                <a:off x="4285148" y="525421"/>
                <a:ext cx="291329" cy="42543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078E6A0-3FDB-4058-8082-96C625B09A03}"/>
                  </a:ext>
                </a:extLst>
              </p:cNvPr>
              <p:cNvSpPr txBox="1"/>
              <p:nvPr/>
            </p:nvSpPr>
            <p:spPr>
              <a:xfrm>
                <a:off x="5121524" y="559929"/>
                <a:ext cx="51264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dirty="0"/>
                  <a:t>YES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FF4FA35-A9A4-41A1-87F2-B77B754F38F6}"/>
                  </a:ext>
                </a:extLst>
              </p:cNvPr>
              <p:cNvSpPr txBox="1"/>
              <p:nvPr/>
            </p:nvSpPr>
            <p:spPr>
              <a:xfrm>
                <a:off x="3676512" y="587223"/>
                <a:ext cx="4860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dirty="0"/>
                  <a:t>NO</a:t>
                </a: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6C575956-3A9A-41EC-96DF-14A9E573B56E}"/>
                  </a:ext>
                </a:extLst>
              </p:cNvPr>
              <p:cNvSpPr/>
              <p:nvPr/>
            </p:nvSpPr>
            <p:spPr>
              <a:xfrm>
                <a:off x="1891810" y="1050994"/>
                <a:ext cx="2512115" cy="525573"/>
              </a:xfrm>
              <a:prstGeom prst="rect">
                <a:avLst/>
              </a:prstGeom>
              <a:solidFill>
                <a:srgbClr val="4472C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it-IT" sz="1500" dirty="0"/>
                  <a:t>Box2: </a:t>
                </a:r>
                <a:r>
                  <a:rPr lang="it-IT" sz="1500" dirty="0" err="1"/>
                  <a:t>how</a:t>
                </a:r>
                <a:r>
                  <a:rPr lang="it-IT" sz="1500" dirty="0"/>
                  <a:t> </a:t>
                </a:r>
                <a:r>
                  <a:rPr lang="it-IT" sz="1500" dirty="0" err="1"/>
                  <a:t>many</a:t>
                </a:r>
                <a:r>
                  <a:rPr lang="it-IT" sz="1500" dirty="0"/>
                  <a:t> </a:t>
                </a:r>
                <a:r>
                  <a:rPr lang="it-IT" sz="1500" dirty="0" err="1"/>
                  <a:t>buds</a:t>
                </a:r>
                <a:r>
                  <a:rPr lang="it-IT" sz="1500" dirty="0"/>
                  <a:t>? </a:t>
                </a:r>
              </a:p>
            </p:txBody>
          </p: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441492D6-3509-4F7C-9850-B722375D6DF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47867" y="1576567"/>
                <a:ext cx="0" cy="30822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A46CE1D6-B54B-4047-881C-325B676DADB9}"/>
                  </a:ext>
                </a:extLst>
              </p:cNvPr>
              <p:cNvSpPr/>
              <p:nvPr/>
            </p:nvSpPr>
            <p:spPr>
              <a:xfrm>
                <a:off x="1779674" y="3236286"/>
                <a:ext cx="1163044" cy="57194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it-IT" sz="1500" dirty="0"/>
                  <a:t>Box3: do </a:t>
                </a:r>
                <a:r>
                  <a:rPr lang="it-IT" sz="1500" dirty="0" err="1"/>
                  <a:t>you</a:t>
                </a:r>
                <a:r>
                  <a:rPr lang="it-IT" sz="1500" dirty="0"/>
                  <a:t> </a:t>
                </a:r>
                <a:r>
                  <a:rPr lang="it-IT" sz="1500" dirty="0" err="1"/>
                  <a:t>burst</a:t>
                </a:r>
                <a:r>
                  <a:rPr lang="it-IT" sz="1500" dirty="0"/>
                  <a:t>?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53980AF-4126-461A-B428-AC3A5233BABB}"/>
                  </a:ext>
                </a:extLst>
              </p:cNvPr>
              <p:cNvSpPr txBox="1"/>
              <p:nvPr/>
            </p:nvSpPr>
            <p:spPr>
              <a:xfrm>
                <a:off x="455191" y="123814"/>
                <a:ext cx="2595163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1500" dirty="0"/>
                  <a:t>Glm </a:t>
                </a:r>
                <a:r>
                  <a:rPr lang="it-IT" sz="1500" dirty="0" err="1"/>
                  <a:t>metamer</a:t>
                </a:r>
                <a:r>
                  <a:rPr lang="it-IT" sz="1500" dirty="0"/>
                  <a:t> scale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7102D7A-7D0E-4507-8087-16EE3A1A04AC}"/>
                  </a:ext>
                </a:extLst>
              </p:cNvPr>
              <p:cNvSpPr txBox="1"/>
              <p:nvPr/>
            </p:nvSpPr>
            <p:spPr>
              <a:xfrm>
                <a:off x="589729" y="1837221"/>
                <a:ext cx="1163044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1500" dirty="0"/>
                  <a:t>2 </a:t>
                </a:r>
                <a:r>
                  <a:rPr lang="it-IT" sz="1500" dirty="0" err="1"/>
                  <a:t>different</a:t>
                </a:r>
                <a:r>
                  <a:rPr lang="it-IT" sz="1500" dirty="0"/>
                  <a:t> </a:t>
                </a:r>
                <a:r>
                  <a:rPr lang="it-IT" sz="1500" dirty="0" err="1"/>
                  <a:t>glms</a:t>
                </a:r>
                <a:r>
                  <a:rPr lang="it-IT" sz="1500" dirty="0"/>
                  <a:t> (V,M)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68BB51A-4CA1-49D6-BAAB-B5E4639AE53A}"/>
                  </a:ext>
                </a:extLst>
              </p:cNvPr>
              <p:cNvSpPr txBox="1"/>
              <p:nvPr/>
            </p:nvSpPr>
            <p:spPr>
              <a:xfrm>
                <a:off x="328672" y="3376677"/>
                <a:ext cx="1709639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1500" dirty="0"/>
                  <a:t>2 </a:t>
                </a:r>
                <a:r>
                  <a:rPr lang="it-IT" sz="1500" dirty="0" err="1"/>
                  <a:t>different</a:t>
                </a:r>
                <a:r>
                  <a:rPr lang="it-IT" sz="1500" dirty="0"/>
                  <a:t> </a:t>
                </a:r>
                <a:r>
                  <a:rPr lang="it-IT" sz="1500" dirty="0" err="1"/>
                  <a:t>glms</a:t>
                </a:r>
                <a:endParaRPr lang="it-IT" sz="1500" dirty="0"/>
              </a:p>
            </p:txBody>
          </p:sp>
        </p:grp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35096657-311B-4F9F-8E29-9130E0A3FFE2}"/>
                </a:ext>
              </a:extLst>
            </p:cNvPr>
            <p:cNvSpPr/>
            <p:nvPr/>
          </p:nvSpPr>
          <p:spPr>
            <a:xfrm>
              <a:off x="1725437" y="2830464"/>
              <a:ext cx="2512115" cy="5255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it-IT" sz="1500" dirty="0"/>
                <a:t>Box2: V, M or B? 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CAF8E6CD-0139-4671-95AC-B2329A00F808}"/>
                </a:ext>
              </a:extLst>
            </p:cNvPr>
            <p:cNvCxnSpPr>
              <a:cxnSpLocks/>
              <a:stCxn id="27" idx="2"/>
            </p:cNvCxnSpPr>
            <p:nvPr/>
          </p:nvCxnSpPr>
          <p:spPr>
            <a:xfrm flipH="1">
              <a:off x="2522946" y="3356037"/>
              <a:ext cx="458549" cy="71635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AE923D03-A6E2-4D08-81BE-FF9B0DBABAEA}"/>
                </a:ext>
              </a:extLst>
            </p:cNvPr>
            <p:cNvCxnSpPr>
              <a:cxnSpLocks/>
            </p:cNvCxnSpPr>
            <p:nvPr/>
          </p:nvCxnSpPr>
          <p:spPr>
            <a:xfrm>
              <a:off x="2958496" y="3305811"/>
              <a:ext cx="465678" cy="76657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691CCB2-69DB-4E73-AE68-79093720D81A}"/>
                </a:ext>
              </a:extLst>
            </p:cNvPr>
            <p:cNvSpPr txBox="1"/>
            <p:nvPr/>
          </p:nvSpPr>
          <p:spPr>
            <a:xfrm>
              <a:off x="2348626" y="3435837"/>
              <a:ext cx="31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dirty="0"/>
                <a:t>V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0472FAF-5D53-49A5-AC5A-A8257A618CE1}"/>
                </a:ext>
              </a:extLst>
            </p:cNvPr>
            <p:cNvSpPr txBox="1"/>
            <p:nvPr/>
          </p:nvSpPr>
          <p:spPr>
            <a:xfrm>
              <a:off x="3336096" y="3462052"/>
              <a:ext cx="3818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dirty="0"/>
                <a:t>M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5114415D-F78C-4310-ADE3-70630B6CEC5E}"/>
                </a:ext>
              </a:extLst>
            </p:cNvPr>
            <p:cNvSpPr/>
            <p:nvPr/>
          </p:nvSpPr>
          <p:spPr>
            <a:xfrm>
              <a:off x="3011664" y="4131489"/>
              <a:ext cx="1163044" cy="57194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it-IT" sz="1500" dirty="0"/>
                <a:t>Box3: do </a:t>
              </a:r>
              <a:r>
                <a:rPr lang="it-IT" sz="1500" dirty="0" err="1"/>
                <a:t>you</a:t>
              </a:r>
              <a:r>
                <a:rPr lang="it-IT" sz="1500" dirty="0"/>
                <a:t> </a:t>
              </a:r>
              <a:r>
                <a:rPr lang="it-IT" sz="1500" dirty="0" err="1"/>
                <a:t>burst</a:t>
              </a:r>
              <a:r>
                <a:rPr lang="it-IT" sz="1500" dirty="0"/>
                <a:t>?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605E7B10-0981-4F16-8750-8DB318436128}"/>
                </a:ext>
              </a:extLst>
            </p:cNvPr>
            <p:cNvSpPr/>
            <p:nvPr/>
          </p:nvSpPr>
          <p:spPr>
            <a:xfrm>
              <a:off x="4616863" y="1957112"/>
              <a:ext cx="2512115" cy="5255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it-IT" sz="1500" dirty="0"/>
                <a:t>Box2: </a:t>
              </a:r>
              <a:r>
                <a:rPr lang="it-IT" sz="1500" dirty="0" err="1"/>
                <a:t>how</a:t>
              </a:r>
              <a:r>
                <a:rPr lang="it-IT" sz="1500" dirty="0"/>
                <a:t> </a:t>
              </a:r>
              <a:r>
                <a:rPr lang="it-IT" sz="1500" dirty="0" err="1"/>
                <a:t>many</a:t>
              </a:r>
              <a:r>
                <a:rPr lang="it-IT" sz="1500" dirty="0"/>
                <a:t> </a:t>
              </a:r>
              <a:r>
                <a:rPr lang="it-IT" sz="1500" dirty="0" err="1"/>
                <a:t>buds</a:t>
              </a:r>
              <a:r>
                <a:rPr lang="it-IT" sz="1500" dirty="0"/>
                <a:t>? 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1B372391-C289-4564-8338-516FDB29A5D9}"/>
                </a:ext>
              </a:extLst>
            </p:cNvPr>
            <p:cNvSpPr/>
            <p:nvPr/>
          </p:nvSpPr>
          <p:spPr>
            <a:xfrm>
              <a:off x="4572000" y="2823281"/>
              <a:ext cx="2512115" cy="5255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it-IT" sz="1500" dirty="0"/>
                <a:t>Box2: V or M? </a:t>
              </a: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B4A0B829-3282-4A8D-8727-17AFD7E29A3F}"/>
                </a:ext>
              </a:extLst>
            </p:cNvPr>
            <p:cNvSpPr/>
            <p:nvPr/>
          </p:nvSpPr>
          <p:spPr>
            <a:xfrm>
              <a:off x="4709876" y="4131488"/>
              <a:ext cx="1163044" cy="571947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it-IT" sz="1500" dirty="0"/>
                <a:t>Box3: do </a:t>
              </a:r>
              <a:r>
                <a:rPr lang="it-IT" sz="1500" dirty="0" err="1"/>
                <a:t>you</a:t>
              </a:r>
              <a:r>
                <a:rPr lang="it-IT" sz="1500" dirty="0"/>
                <a:t> </a:t>
              </a:r>
              <a:r>
                <a:rPr lang="it-IT" sz="1500" dirty="0" err="1"/>
                <a:t>burst</a:t>
              </a:r>
              <a:r>
                <a:rPr lang="it-IT" sz="1500" dirty="0"/>
                <a:t>?</a:t>
              </a: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7B056C1C-AC38-4206-880B-0F95454B9C6B}"/>
                </a:ext>
              </a:extLst>
            </p:cNvPr>
            <p:cNvSpPr/>
            <p:nvPr/>
          </p:nvSpPr>
          <p:spPr>
            <a:xfrm>
              <a:off x="5965934" y="4131488"/>
              <a:ext cx="1163044" cy="571947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it-IT" sz="1500" dirty="0"/>
                <a:t>Box3: do </a:t>
              </a:r>
              <a:r>
                <a:rPr lang="it-IT" sz="1500" dirty="0" err="1"/>
                <a:t>you</a:t>
              </a:r>
              <a:r>
                <a:rPr lang="it-IT" sz="1500" dirty="0"/>
                <a:t> </a:t>
              </a:r>
              <a:r>
                <a:rPr lang="it-IT" sz="1500" dirty="0" err="1"/>
                <a:t>burst</a:t>
              </a:r>
              <a:r>
                <a:rPr lang="it-IT" sz="1500" dirty="0"/>
                <a:t>?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5082553D-8BFE-417E-A301-E7D0DAD99A52}"/>
                </a:ext>
              </a:extLst>
            </p:cNvPr>
            <p:cNvSpPr txBox="1"/>
            <p:nvPr/>
          </p:nvSpPr>
          <p:spPr>
            <a:xfrm>
              <a:off x="4899752" y="3435837"/>
              <a:ext cx="31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dirty="0"/>
                <a:t>V</a:t>
              </a:r>
            </a:p>
          </p:txBody>
        </p: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8EF23EEE-7667-478E-93F5-5F9371CCA6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99792" y="3330924"/>
              <a:ext cx="458549" cy="716352"/>
            </a:xfrm>
            <a:prstGeom prst="straightConnector1">
              <a:avLst/>
            </a:prstGeom>
            <a:ln>
              <a:solidFill>
                <a:schemeClr val="accent4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F88D9311-E7A1-4485-8A0D-CA113227E907}"/>
                </a:ext>
              </a:extLst>
            </p:cNvPr>
            <p:cNvCxnSpPr>
              <a:cxnSpLocks/>
            </p:cNvCxnSpPr>
            <p:nvPr/>
          </p:nvCxnSpPr>
          <p:spPr>
            <a:xfrm>
              <a:off x="5758341" y="3330924"/>
              <a:ext cx="486943" cy="659080"/>
            </a:xfrm>
            <a:prstGeom prst="straightConnector1">
              <a:avLst/>
            </a:prstGeom>
            <a:ln>
              <a:solidFill>
                <a:schemeClr val="accent4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172DF8A7-C3CE-40C8-A8D2-4E02BAFF18A3}"/>
                </a:ext>
              </a:extLst>
            </p:cNvPr>
            <p:cNvCxnSpPr>
              <a:cxnSpLocks/>
            </p:cNvCxnSpPr>
            <p:nvPr/>
          </p:nvCxnSpPr>
          <p:spPr>
            <a:xfrm>
              <a:off x="5856462" y="2420441"/>
              <a:ext cx="16458" cy="315857"/>
            </a:xfrm>
            <a:prstGeom prst="straightConnector1">
              <a:avLst/>
            </a:prstGeom>
            <a:ln>
              <a:solidFill>
                <a:schemeClr val="accent4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DC11328A-D2D4-4D68-A206-CD78B363C04F}"/>
                </a:ext>
              </a:extLst>
            </p:cNvPr>
            <p:cNvSpPr txBox="1"/>
            <p:nvPr/>
          </p:nvSpPr>
          <p:spPr>
            <a:xfrm>
              <a:off x="6104297" y="3462052"/>
              <a:ext cx="3818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dirty="0"/>
                <a:t>M</a:t>
              </a:r>
            </a:p>
          </p:txBody>
        </p:sp>
      </p:grp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50D38315-26AA-4C00-900F-759ADA523895}"/>
              </a:ext>
            </a:extLst>
          </p:cNvPr>
          <p:cNvCxnSpPr>
            <a:cxnSpLocks/>
          </p:cNvCxnSpPr>
          <p:nvPr/>
        </p:nvCxnSpPr>
        <p:spPr>
          <a:xfrm flipH="1">
            <a:off x="2305842" y="3949485"/>
            <a:ext cx="1626363" cy="3229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6E70DEC7-B5A4-4E69-B1D3-505186943E15}"/>
              </a:ext>
            </a:extLst>
          </p:cNvPr>
          <p:cNvSpPr txBox="1"/>
          <p:nvPr/>
        </p:nvSpPr>
        <p:spPr>
          <a:xfrm>
            <a:off x="2316247" y="4219315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B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E7893116-2BDA-4880-9E78-D13DB2D2764F}"/>
              </a:ext>
            </a:extLst>
          </p:cNvPr>
          <p:cNvSpPr txBox="1"/>
          <p:nvPr/>
        </p:nvSpPr>
        <p:spPr>
          <a:xfrm>
            <a:off x="707362" y="4094640"/>
            <a:ext cx="1584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No new </a:t>
            </a:r>
            <a:r>
              <a:rPr lang="it-IT" dirty="0" err="1"/>
              <a:t>shoots</a:t>
            </a:r>
            <a:endParaRPr lang="it-IT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F07BF2-2F50-4476-B4C3-9C47B64FD5AB}"/>
              </a:ext>
            </a:extLst>
          </p:cNvPr>
          <p:cNvSpPr txBox="1"/>
          <p:nvPr/>
        </p:nvSpPr>
        <p:spPr>
          <a:xfrm>
            <a:off x="2651798" y="5509260"/>
            <a:ext cx="53586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Does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</a:t>
            </a:r>
            <a:r>
              <a:rPr lang="it-IT" dirty="0" err="1"/>
              <a:t>sense</a:t>
            </a:r>
            <a:r>
              <a:rPr lang="it-IT" dirty="0"/>
              <a:t> </a:t>
            </a:r>
            <a:r>
              <a:rPr lang="it-IT" dirty="0" err="1"/>
              <a:t>separating</a:t>
            </a:r>
            <a:r>
              <a:rPr lang="it-IT" dirty="0"/>
              <a:t> box 3 for </a:t>
            </a:r>
            <a:r>
              <a:rPr lang="it-IT" dirty="0" err="1"/>
              <a:t>sylleptic</a:t>
            </a:r>
            <a:r>
              <a:rPr lang="it-IT" dirty="0"/>
              <a:t> and </a:t>
            </a:r>
            <a:r>
              <a:rPr lang="it-IT" dirty="0" err="1"/>
              <a:t>proleptic</a:t>
            </a:r>
            <a:r>
              <a:rPr lang="it-IT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5240608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9799E4C-1C52-4BCA-9149-58D27B3B0CB9}"/>
              </a:ext>
            </a:extLst>
          </p:cNvPr>
          <p:cNvSpPr txBox="1"/>
          <p:nvPr/>
        </p:nvSpPr>
        <p:spPr>
          <a:xfrm>
            <a:off x="5631180" y="1369605"/>
            <a:ext cx="2743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Glm </a:t>
            </a:r>
            <a:r>
              <a:rPr lang="it-IT" dirty="0" err="1"/>
              <a:t>that</a:t>
            </a:r>
            <a:r>
              <a:rPr lang="it-IT" dirty="0"/>
              <a:t> relate </a:t>
            </a:r>
            <a:r>
              <a:rPr lang="it-IT" dirty="0" err="1"/>
              <a:t>if</a:t>
            </a:r>
            <a:r>
              <a:rPr lang="it-IT" dirty="0"/>
              <a:t> the </a:t>
            </a:r>
            <a:r>
              <a:rPr lang="it-IT" dirty="0" err="1"/>
              <a:t>bud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IN SYLLEPTIC </a:t>
            </a:r>
            <a:r>
              <a:rPr lang="it-IT" dirty="0" err="1"/>
              <a:t>shoot</a:t>
            </a:r>
            <a:r>
              <a:rPr lang="it-IT" dirty="0"/>
              <a:t> (1= YES, 0=NO) with </a:t>
            </a:r>
            <a:r>
              <a:rPr lang="it-IT" dirty="0" err="1"/>
              <a:t>length</a:t>
            </a:r>
            <a:r>
              <a:rPr lang="it-IT" dirty="0"/>
              <a:t> and </a:t>
            </a:r>
            <a:r>
              <a:rPr lang="it-IT" dirty="0" err="1"/>
              <a:t>rank</a:t>
            </a:r>
            <a:r>
              <a:rPr lang="it-IT" dirty="0"/>
              <a:t> </a:t>
            </a:r>
            <a:r>
              <a:rPr lang="it-IT" dirty="0" err="1"/>
              <a:t>node</a:t>
            </a:r>
            <a:r>
              <a:rPr lang="it-IT" dirty="0"/>
              <a:t> of parental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13B670-4EB4-4C8F-91DC-A40C3B5250AE}"/>
              </a:ext>
            </a:extLst>
          </p:cNvPr>
          <p:cNvSpPr txBox="1"/>
          <p:nvPr/>
        </p:nvSpPr>
        <p:spPr>
          <a:xfrm>
            <a:off x="5248799" y="2827020"/>
            <a:ext cx="36423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 err="1"/>
              <a:t>Conc</a:t>
            </a:r>
            <a:r>
              <a:rPr lang="it-IT" sz="1400" dirty="0"/>
              <a:t>:</a:t>
            </a:r>
          </a:p>
          <a:p>
            <a:pPr marL="342900" indent="-342900" algn="ctr">
              <a:buFont typeface="+mj-lt"/>
              <a:buAutoNum type="arabicPeriod"/>
            </a:pPr>
            <a:r>
              <a:rPr lang="it-IT" sz="1400" dirty="0" err="1"/>
              <a:t>Length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significative (***). Coef -0.01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7E55B2B-E0A3-4392-88C5-F8C4786A6DAC}"/>
              </a:ext>
            </a:extLst>
          </p:cNvPr>
          <p:cNvSpPr txBox="1"/>
          <p:nvPr/>
        </p:nvSpPr>
        <p:spPr>
          <a:xfrm>
            <a:off x="6873240" y="4498985"/>
            <a:ext cx="2125979" cy="12464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sz="1500" dirty="0" err="1"/>
              <a:t>This</a:t>
            </a:r>
            <a:r>
              <a:rPr lang="it-IT" sz="1500" dirty="0"/>
              <a:t> </a:t>
            </a:r>
            <a:r>
              <a:rPr lang="it-IT" sz="1500" dirty="0" err="1"/>
              <a:t>could</a:t>
            </a:r>
            <a:r>
              <a:rPr lang="it-IT" sz="1500" dirty="0"/>
              <a:t> </a:t>
            </a:r>
            <a:r>
              <a:rPr lang="it-IT" sz="1500" dirty="0" err="1"/>
              <a:t>confirm</a:t>
            </a:r>
            <a:r>
              <a:rPr lang="it-IT" sz="1500" dirty="0"/>
              <a:t> </a:t>
            </a:r>
            <a:r>
              <a:rPr lang="it-IT" sz="1500" dirty="0" err="1"/>
              <a:t>what</a:t>
            </a:r>
            <a:r>
              <a:rPr lang="it-IT" sz="1500" dirty="0"/>
              <a:t> </a:t>
            </a:r>
            <a:r>
              <a:rPr lang="it-IT" sz="1500" dirty="0" err="1"/>
              <a:t>we</a:t>
            </a:r>
            <a:r>
              <a:rPr lang="it-IT" sz="1500" dirty="0"/>
              <a:t> </a:t>
            </a:r>
            <a:r>
              <a:rPr lang="it-IT" sz="1500" dirty="0" err="1"/>
              <a:t>saw</a:t>
            </a:r>
            <a:r>
              <a:rPr lang="it-IT" sz="1500" dirty="0"/>
              <a:t> in </a:t>
            </a:r>
            <a:r>
              <a:rPr lang="it-IT" sz="1500" dirty="0" err="1"/>
              <a:t>exploratory</a:t>
            </a:r>
            <a:r>
              <a:rPr lang="it-IT" sz="1500" dirty="0"/>
              <a:t>: maximum </a:t>
            </a:r>
            <a:r>
              <a:rPr lang="it-IT" sz="1500" dirty="0" err="1"/>
              <a:t>sylleptic</a:t>
            </a:r>
            <a:r>
              <a:rPr lang="it-IT" sz="1500" dirty="0"/>
              <a:t> in short and medium. Not long and </a:t>
            </a:r>
            <a:r>
              <a:rPr lang="it-IT" sz="1500" dirty="0" err="1"/>
              <a:t>very</a:t>
            </a:r>
            <a:r>
              <a:rPr lang="it-IT" sz="1500" dirty="0"/>
              <a:t> long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D81E5F3-2743-470C-A34A-9E601F4E2F79}"/>
              </a:ext>
            </a:extLst>
          </p:cNvPr>
          <p:cNvSpPr txBox="1"/>
          <p:nvPr/>
        </p:nvSpPr>
        <p:spPr>
          <a:xfrm>
            <a:off x="2499360" y="405406"/>
            <a:ext cx="1965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Metamer</a:t>
            </a:r>
            <a:r>
              <a:rPr lang="it-IT" dirty="0"/>
              <a:t> </a:t>
            </a:r>
            <a:r>
              <a:rPr lang="it-IT" dirty="0" err="1"/>
              <a:t>level</a:t>
            </a:r>
            <a:endParaRPr lang="it-IT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3C06E32-FD0B-4F83-B7E3-406BD290112F}"/>
              </a:ext>
            </a:extLst>
          </p:cNvPr>
          <p:cNvSpPr/>
          <p:nvPr/>
        </p:nvSpPr>
        <p:spPr>
          <a:xfrm>
            <a:off x="240585" y="327285"/>
            <a:ext cx="2115376" cy="525573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Box1: </a:t>
            </a:r>
            <a:r>
              <a:rPr lang="it-IT" dirty="0" err="1"/>
              <a:t>rank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sylleptic</a:t>
            </a:r>
            <a:r>
              <a:rPr lang="it-IT" dirty="0"/>
              <a:t>?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094F10D-EA52-4025-B1AA-0AAF2C8ADD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307" y="1079771"/>
            <a:ext cx="3829308" cy="2775145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8693F30-1CC4-4CA1-978C-C32B46CBE1B6}"/>
              </a:ext>
            </a:extLst>
          </p:cNvPr>
          <p:cNvCxnSpPr/>
          <p:nvPr/>
        </p:nvCxnSpPr>
        <p:spPr>
          <a:xfrm flipH="1" flipV="1">
            <a:off x="4114800" y="2488023"/>
            <a:ext cx="1386840" cy="567597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Chart, line chart&#10;&#10;Description automatically generated">
            <a:extLst>
              <a:ext uri="{FF2B5EF4-FFF2-40B4-BE49-F238E27FC236}">
                <a16:creationId xmlns:a16="http://schemas.microsoft.com/office/drawing/2014/main" id="{47D2AD24-1A0A-412D-AF3D-E734937E99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4604" y="3607326"/>
            <a:ext cx="3930207" cy="2947655"/>
          </a:xfrm>
          <a:prstGeom prst="rect">
            <a:avLst/>
          </a:prstGeom>
        </p:spPr>
      </p:pic>
      <p:pic>
        <p:nvPicPr>
          <p:cNvPr id="3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68FA9DDD-5A7B-438A-8E26-F060565F40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60" y="4591203"/>
            <a:ext cx="2586015" cy="1939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0755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57E4D9D-F677-498D-8E04-80AECAA5BEA9}"/>
              </a:ext>
            </a:extLst>
          </p:cNvPr>
          <p:cNvGrpSpPr/>
          <p:nvPr/>
        </p:nvGrpSpPr>
        <p:grpSpPr>
          <a:xfrm>
            <a:off x="1743537" y="1337310"/>
            <a:ext cx="5634940" cy="4680263"/>
            <a:chOff x="2891642" y="543420"/>
            <a:chExt cx="6042560" cy="4883603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82744576-E059-4D30-B5D9-7A7194E6624F}"/>
                </a:ext>
              </a:extLst>
            </p:cNvPr>
            <p:cNvCxnSpPr/>
            <p:nvPr/>
          </p:nvCxnSpPr>
          <p:spPr>
            <a:xfrm>
              <a:off x="3257797" y="5427023"/>
              <a:ext cx="5676405" cy="0"/>
            </a:xfrm>
            <a:prstGeom prst="line">
              <a:avLst/>
            </a:prstGeom>
            <a:ln w="762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47B3C442-F8E2-4071-B859-0AA9E9CED8ED}"/>
                </a:ext>
              </a:extLst>
            </p:cNvPr>
            <p:cNvCxnSpPr>
              <a:cxnSpLocks/>
            </p:cNvCxnSpPr>
            <p:nvPr/>
          </p:nvCxnSpPr>
          <p:spPr>
            <a:xfrm>
              <a:off x="4857008" y="1330036"/>
              <a:ext cx="967839" cy="4096987"/>
            </a:xfrm>
            <a:prstGeom prst="line">
              <a:avLst/>
            </a:prstGeom>
            <a:ln w="762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E9A4F322-6B92-4C5D-8160-E0281AEC976E}"/>
                </a:ext>
              </a:extLst>
            </p:cNvPr>
            <p:cNvCxnSpPr>
              <a:cxnSpLocks/>
            </p:cNvCxnSpPr>
            <p:nvPr/>
          </p:nvCxnSpPr>
          <p:spPr>
            <a:xfrm>
              <a:off x="5605153" y="779813"/>
              <a:ext cx="283029" cy="4647210"/>
            </a:xfrm>
            <a:prstGeom prst="line">
              <a:avLst/>
            </a:prstGeom>
            <a:ln w="762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4B839F29-8203-4002-AF05-B963C9EDB52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34644" y="1118260"/>
              <a:ext cx="971797" cy="4308763"/>
            </a:xfrm>
            <a:prstGeom prst="line">
              <a:avLst/>
            </a:prstGeom>
            <a:ln w="762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A95F9F04-BE42-4EB0-BE4F-858762EDF53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52456" y="2626426"/>
              <a:ext cx="1472539" cy="2800597"/>
            </a:xfrm>
            <a:prstGeom prst="line">
              <a:avLst/>
            </a:prstGeom>
            <a:ln w="762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1AF39CE6-CDBA-44FB-BC1F-0DE7BBEE5F4D}"/>
                </a:ext>
              </a:extLst>
            </p:cNvPr>
            <p:cNvCxnSpPr>
              <a:cxnSpLocks/>
            </p:cNvCxnSpPr>
            <p:nvPr/>
          </p:nvCxnSpPr>
          <p:spPr>
            <a:xfrm>
              <a:off x="4085110" y="2856016"/>
              <a:ext cx="1763486" cy="2571006"/>
            </a:xfrm>
            <a:prstGeom prst="line">
              <a:avLst/>
            </a:prstGeom>
            <a:ln w="762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3CD022FE-C329-4583-96AB-DD8B2873FF6C}"/>
                </a:ext>
              </a:extLst>
            </p:cNvPr>
            <p:cNvCxnSpPr>
              <a:cxnSpLocks/>
            </p:cNvCxnSpPr>
            <p:nvPr/>
          </p:nvCxnSpPr>
          <p:spPr>
            <a:xfrm>
              <a:off x="4862946" y="2786743"/>
              <a:ext cx="142503" cy="1463633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FF218A1B-1A76-4F7E-A174-E36B3A3D528C}"/>
                </a:ext>
              </a:extLst>
            </p:cNvPr>
            <p:cNvCxnSpPr>
              <a:cxnSpLocks/>
            </p:cNvCxnSpPr>
            <p:nvPr/>
          </p:nvCxnSpPr>
          <p:spPr>
            <a:xfrm>
              <a:off x="4393869" y="2043050"/>
              <a:ext cx="142503" cy="1463633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59AB0F4A-A27E-435F-BF69-900E69BCF46D}"/>
                </a:ext>
              </a:extLst>
            </p:cNvPr>
            <p:cNvCxnSpPr>
              <a:cxnSpLocks/>
            </p:cNvCxnSpPr>
            <p:nvPr/>
          </p:nvCxnSpPr>
          <p:spPr>
            <a:xfrm>
              <a:off x="6525493" y="1073234"/>
              <a:ext cx="142503" cy="1463633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75643F2-D493-4960-9521-2A98BA984447}"/>
                </a:ext>
              </a:extLst>
            </p:cNvPr>
            <p:cNvCxnSpPr>
              <a:cxnSpLocks/>
            </p:cNvCxnSpPr>
            <p:nvPr/>
          </p:nvCxnSpPr>
          <p:spPr>
            <a:xfrm>
              <a:off x="6923314" y="2536867"/>
              <a:ext cx="229589" cy="871351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FE76C631-A18E-4A40-A5BB-9A99413D79E8}"/>
                </a:ext>
              </a:extLst>
            </p:cNvPr>
            <p:cNvCxnSpPr>
              <a:cxnSpLocks/>
            </p:cNvCxnSpPr>
            <p:nvPr/>
          </p:nvCxnSpPr>
          <p:spPr>
            <a:xfrm>
              <a:off x="6222670" y="2667743"/>
              <a:ext cx="229589" cy="871351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50C4ECF7-A4FE-4059-9C5D-1D4A5D7A6359}"/>
                </a:ext>
              </a:extLst>
            </p:cNvPr>
            <p:cNvCxnSpPr>
              <a:cxnSpLocks/>
            </p:cNvCxnSpPr>
            <p:nvPr/>
          </p:nvCxnSpPr>
          <p:spPr>
            <a:xfrm>
              <a:off x="5458691" y="1531671"/>
              <a:ext cx="229589" cy="871351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C6A7BFC-461B-4FF8-AD15-A765E5F1B1F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32811" y="1602674"/>
              <a:ext cx="381990" cy="1023752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A59E82F8-F92F-4AA2-B9A5-76E62CB4AB2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71411" y="2470068"/>
              <a:ext cx="280054" cy="799853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1CBA8243-C20E-4FD3-AA42-7AD666FF91F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99319" y="2626426"/>
              <a:ext cx="158834" cy="841170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AA6AE7B4-4580-4C7E-B63D-268470493028}"/>
                </a:ext>
              </a:extLst>
            </p:cNvPr>
            <p:cNvCxnSpPr>
              <a:cxnSpLocks/>
            </p:cNvCxnSpPr>
            <p:nvPr/>
          </p:nvCxnSpPr>
          <p:spPr>
            <a:xfrm>
              <a:off x="7048005" y="3621479"/>
              <a:ext cx="494802" cy="184563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31CF39A-5E80-4F02-ADBF-9BBADA7FDA2A}"/>
                </a:ext>
              </a:extLst>
            </p:cNvPr>
            <p:cNvCxnSpPr>
              <a:cxnSpLocks/>
            </p:cNvCxnSpPr>
            <p:nvPr/>
          </p:nvCxnSpPr>
          <p:spPr>
            <a:xfrm>
              <a:off x="6543306" y="4373583"/>
              <a:ext cx="288965" cy="182089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99B6E2DB-FBB2-411B-9BBC-CE819D1AD760}"/>
                </a:ext>
              </a:extLst>
            </p:cNvPr>
            <p:cNvCxnSpPr>
              <a:cxnSpLocks/>
            </p:cNvCxnSpPr>
            <p:nvPr/>
          </p:nvCxnSpPr>
          <p:spPr>
            <a:xfrm>
              <a:off x="5157852" y="4672941"/>
              <a:ext cx="288965" cy="182089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17CC36D1-32DC-4B01-A2F4-72CD9CE36662}"/>
                </a:ext>
              </a:extLst>
            </p:cNvPr>
            <p:cNvCxnSpPr>
              <a:cxnSpLocks/>
            </p:cNvCxnSpPr>
            <p:nvPr/>
          </p:nvCxnSpPr>
          <p:spPr>
            <a:xfrm>
              <a:off x="3938649" y="3749882"/>
              <a:ext cx="855024" cy="112320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A5B9483D-ED1D-4D5D-B4CD-C1FECABC9E06}"/>
                </a:ext>
              </a:extLst>
            </p:cNvPr>
            <p:cNvCxnSpPr>
              <a:cxnSpLocks/>
            </p:cNvCxnSpPr>
            <p:nvPr/>
          </p:nvCxnSpPr>
          <p:spPr>
            <a:xfrm>
              <a:off x="3485406" y="3156859"/>
              <a:ext cx="855024" cy="112320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C82DA500-0244-4DE6-82B2-7F6FA7E5A748}"/>
                </a:ext>
              </a:extLst>
            </p:cNvPr>
            <p:cNvCxnSpPr>
              <a:cxnSpLocks/>
            </p:cNvCxnSpPr>
            <p:nvPr/>
          </p:nvCxnSpPr>
          <p:spPr>
            <a:xfrm>
              <a:off x="2891642" y="2470068"/>
              <a:ext cx="1226124" cy="460664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2529DB2A-B07A-4258-8338-42B3D5AE3D8B}"/>
                </a:ext>
              </a:extLst>
            </p:cNvPr>
            <p:cNvCxnSpPr>
              <a:cxnSpLocks/>
            </p:cNvCxnSpPr>
            <p:nvPr/>
          </p:nvCxnSpPr>
          <p:spPr>
            <a:xfrm>
              <a:off x="4110100" y="543420"/>
              <a:ext cx="816925" cy="887556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AFB38D8B-1B0C-42C8-902D-275EFCAA86F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98279" y="2043050"/>
              <a:ext cx="968827" cy="608488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F88EEAEA-FA49-410E-B519-38B02756032A}"/>
                </a:ext>
              </a:extLst>
            </p:cNvPr>
            <p:cNvCxnSpPr>
              <a:cxnSpLocks/>
            </p:cNvCxnSpPr>
            <p:nvPr/>
          </p:nvCxnSpPr>
          <p:spPr>
            <a:xfrm>
              <a:off x="4643249" y="1908651"/>
              <a:ext cx="476995" cy="554860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17F7EAB-85C6-4548-977D-A8350372C61C}"/>
                </a:ext>
              </a:extLst>
            </p:cNvPr>
            <p:cNvCxnSpPr>
              <a:cxnSpLocks/>
            </p:cNvCxnSpPr>
            <p:nvPr/>
          </p:nvCxnSpPr>
          <p:spPr>
            <a:xfrm>
              <a:off x="5153890" y="709768"/>
              <a:ext cx="476995" cy="554860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7C8C1B5-E599-448E-A069-3C381275DF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76803" y="1264628"/>
              <a:ext cx="1400298" cy="439949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FC68D1D4-DC58-4E5E-BD3B-D93E87E98D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27074" y="3861679"/>
              <a:ext cx="340922" cy="206863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61B45195-6F01-4A11-A27F-703EAB61499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14455" y="3518559"/>
              <a:ext cx="340922" cy="206863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C780DD70-3562-4730-A2B3-3BDD7AB885C0}"/>
                </a:ext>
              </a:extLst>
            </p:cNvPr>
            <p:cNvCxnSpPr>
              <a:cxnSpLocks/>
            </p:cNvCxnSpPr>
            <p:nvPr/>
          </p:nvCxnSpPr>
          <p:spPr>
            <a:xfrm>
              <a:off x="5490358" y="3449287"/>
              <a:ext cx="307276" cy="512507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1EC3AE97-612C-44FA-ADFF-9BEBB702D682}"/>
              </a:ext>
            </a:extLst>
          </p:cNvPr>
          <p:cNvSpPr/>
          <p:nvPr/>
        </p:nvSpPr>
        <p:spPr>
          <a:xfrm>
            <a:off x="1439287" y="112910"/>
            <a:ext cx="624344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Hazelnut architecture</a:t>
            </a:r>
          </a:p>
        </p:txBody>
      </p:sp>
    </p:spTree>
    <p:extLst>
      <p:ext uri="{BB962C8B-B14F-4D97-AF65-F5344CB8AC3E}">
        <p14:creationId xmlns:p14="http://schemas.microsoft.com/office/powerpoint/2010/main" val="28221937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561DD7C-DE15-406E-9BBA-1FD08664A3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761" y="1425204"/>
            <a:ext cx="4118280" cy="268666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565C8D3-2959-468E-89B4-BB3D733D950A}"/>
              </a:ext>
            </a:extLst>
          </p:cNvPr>
          <p:cNvSpPr txBox="1"/>
          <p:nvPr/>
        </p:nvSpPr>
        <p:spPr>
          <a:xfrm>
            <a:off x="2325250" y="399245"/>
            <a:ext cx="1965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Metamer</a:t>
            </a:r>
            <a:r>
              <a:rPr lang="it-IT" dirty="0"/>
              <a:t> </a:t>
            </a:r>
            <a:r>
              <a:rPr lang="it-IT" dirty="0" err="1"/>
              <a:t>level</a:t>
            </a:r>
            <a:endParaRPr lang="it-IT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4B19B8-E50D-4CB9-816B-BC76AF2B395F}"/>
              </a:ext>
            </a:extLst>
          </p:cNvPr>
          <p:cNvSpPr txBox="1"/>
          <p:nvPr/>
        </p:nvSpPr>
        <p:spPr>
          <a:xfrm>
            <a:off x="5631180" y="1369605"/>
            <a:ext cx="2743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Glm </a:t>
            </a:r>
            <a:r>
              <a:rPr lang="it-IT" dirty="0" err="1"/>
              <a:t>that</a:t>
            </a:r>
            <a:r>
              <a:rPr lang="it-IT" dirty="0"/>
              <a:t> relate </a:t>
            </a:r>
            <a:r>
              <a:rPr lang="it-IT" dirty="0" err="1"/>
              <a:t>number</a:t>
            </a:r>
            <a:r>
              <a:rPr lang="it-IT" dirty="0"/>
              <a:t> of </a:t>
            </a:r>
            <a:r>
              <a:rPr lang="it-IT" dirty="0" err="1"/>
              <a:t>buds</a:t>
            </a:r>
            <a:r>
              <a:rPr lang="it-IT" dirty="0"/>
              <a:t> in </a:t>
            </a:r>
            <a:r>
              <a:rPr lang="it-IT" dirty="0" err="1"/>
              <a:t>IN</a:t>
            </a:r>
            <a:r>
              <a:rPr lang="it-IT" dirty="0"/>
              <a:t> SYLLEPTIC </a:t>
            </a:r>
            <a:r>
              <a:rPr lang="it-IT" dirty="0" err="1"/>
              <a:t>shoot</a:t>
            </a:r>
            <a:r>
              <a:rPr lang="it-IT" dirty="0"/>
              <a:t> with </a:t>
            </a:r>
            <a:r>
              <a:rPr lang="it-IT" dirty="0" err="1"/>
              <a:t>length</a:t>
            </a:r>
            <a:r>
              <a:rPr lang="it-IT" dirty="0"/>
              <a:t> and </a:t>
            </a:r>
            <a:r>
              <a:rPr lang="it-IT" dirty="0" err="1"/>
              <a:t>rank</a:t>
            </a:r>
            <a:r>
              <a:rPr lang="it-IT" dirty="0"/>
              <a:t> </a:t>
            </a:r>
            <a:r>
              <a:rPr lang="it-IT" dirty="0" err="1"/>
              <a:t>node</a:t>
            </a:r>
            <a:r>
              <a:rPr lang="it-IT" dirty="0"/>
              <a:t> of parental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BB20C70-860A-4BEC-8224-2BAB7130C2FE}"/>
              </a:ext>
            </a:extLst>
          </p:cNvPr>
          <p:cNvSpPr txBox="1"/>
          <p:nvPr/>
        </p:nvSpPr>
        <p:spPr>
          <a:xfrm>
            <a:off x="5248799" y="2827020"/>
            <a:ext cx="36423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 err="1"/>
              <a:t>Conc</a:t>
            </a:r>
            <a:r>
              <a:rPr lang="it-IT" sz="1400" dirty="0"/>
              <a:t>:</a:t>
            </a:r>
          </a:p>
          <a:p>
            <a:pPr marL="342900" indent="-342900" algn="ctr">
              <a:buFont typeface="+mj-lt"/>
              <a:buAutoNum type="arabicPeriod"/>
            </a:pPr>
            <a:r>
              <a:rPr lang="it-IT" sz="1400" dirty="0" err="1"/>
              <a:t>Length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significative (**). Coef +0.008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7BACCF3-88E2-4531-A808-95ABFC76FD09}"/>
              </a:ext>
            </a:extLst>
          </p:cNvPr>
          <p:cNvSpPr txBox="1"/>
          <p:nvPr/>
        </p:nvSpPr>
        <p:spPr>
          <a:xfrm>
            <a:off x="6873240" y="4498985"/>
            <a:ext cx="2125979" cy="1015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sz="1500" dirty="0" err="1"/>
              <a:t>This</a:t>
            </a:r>
            <a:r>
              <a:rPr lang="it-IT" sz="1500" dirty="0"/>
              <a:t> </a:t>
            </a:r>
            <a:r>
              <a:rPr lang="it-IT" sz="1500" dirty="0" err="1"/>
              <a:t>could</a:t>
            </a:r>
            <a:r>
              <a:rPr lang="it-IT" sz="1500" dirty="0"/>
              <a:t> </a:t>
            </a:r>
            <a:r>
              <a:rPr lang="it-IT" sz="1500" dirty="0" err="1"/>
              <a:t>confirm</a:t>
            </a:r>
            <a:r>
              <a:rPr lang="it-IT" sz="1500" dirty="0"/>
              <a:t> </a:t>
            </a:r>
            <a:r>
              <a:rPr lang="it-IT" sz="1500" dirty="0" err="1"/>
              <a:t>what</a:t>
            </a:r>
            <a:r>
              <a:rPr lang="it-IT" sz="1500" dirty="0"/>
              <a:t> </a:t>
            </a:r>
            <a:r>
              <a:rPr lang="it-IT" sz="1500" dirty="0" err="1"/>
              <a:t>we</a:t>
            </a:r>
            <a:r>
              <a:rPr lang="it-IT" sz="1500" dirty="0"/>
              <a:t> </a:t>
            </a:r>
            <a:r>
              <a:rPr lang="it-IT" sz="1500" dirty="0" err="1"/>
              <a:t>saw</a:t>
            </a:r>
            <a:r>
              <a:rPr lang="it-IT" sz="1500" dirty="0"/>
              <a:t> in </a:t>
            </a:r>
            <a:r>
              <a:rPr lang="it-IT" sz="1500" dirty="0" err="1"/>
              <a:t>exploratory</a:t>
            </a:r>
            <a:r>
              <a:rPr lang="it-IT" sz="1500" dirty="0"/>
              <a:t>: maximum </a:t>
            </a:r>
            <a:r>
              <a:rPr lang="it-IT" sz="1500" dirty="0" err="1"/>
              <a:t>variability</a:t>
            </a:r>
            <a:r>
              <a:rPr lang="it-IT" sz="1500" dirty="0"/>
              <a:t> in medium and long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A12572C-0B8D-4877-8676-61591B0F1F2B}"/>
              </a:ext>
            </a:extLst>
          </p:cNvPr>
          <p:cNvCxnSpPr/>
          <p:nvPr/>
        </p:nvCxnSpPr>
        <p:spPr>
          <a:xfrm flipH="1" flipV="1">
            <a:off x="4114800" y="2488023"/>
            <a:ext cx="1386840" cy="567597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Chart, bar chart, histogram&#10;&#10;Description automatically generated">
            <a:extLst>
              <a:ext uri="{FF2B5EF4-FFF2-40B4-BE49-F238E27FC236}">
                <a16:creationId xmlns:a16="http://schemas.microsoft.com/office/drawing/2014/main" id="{9A283E3B-3E9B-4756-9C2B-38954A55F2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5694" y="4026920"/>
            <a:ext cx="3321484" cy="2491113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510A0A9-741B-4214-A183-0E129CD26F49}"/>
              </a:ext>
            </a:extLst>
          </p:cNvPr>
          <p:cNvSpPr/>
          <p:nvPr/>
        </p:nvSpPr>
        <p:spPr>
          <a:xfrm>
            <a:off x="212099" y="321125"/>
            <a:ext cx="1965961" cy="525573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500" dirty="0"/>
              <a:t>Box2: </a:t>
            </a:r>
            <a:r>
              <a:rPr lang="it-IT" sz="1500" dirty="0" err="1"/>
              <a:t>how</a:t>
            </a:r>
            <a:r>
              <a:rPr lang="it-IT" sz="1500" dirty="0"/>
              <a:t> </a:t>
            </a:r>
            <a:r>
              <a:rPr lang="it-IT" sz="1500" dirty="0" err="1"/>
              <a:t>many</a:t>
            </a:r>
            <a:r>
              <a:rPr lang="it-IT" sz="1500" dirty="0"/>
              <a:t> </a:t>
            </a:r>
            <a:r>
              <a:rPr lang="it-IT" sz="1500" dirty="0" err="1"/>
              <a:t>buds</a:t>
            </a:r>
            <a:r>
              <a:rPr lang="it-IT" sz="1500" dirty="0"/>
              <a:t>?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C0537DE-2023-4EF7-AB9E-192FCBB09263}"/>
              </a:ext>
            </a:extLst>
          </p:cNvPr>
          <p:cNvSpPr txBox="1"/>
          <p:nvPr/>
        </p:nvSpPr>
        <p:spPr>
          <a:xfrm>
            <a:off x="1414163" y="912224"/>
            <a:ext cx="1822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CHANGE NAME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4852EE31-B169-4C27-A3E4-64EB91A66CCF}"/>
              </a:ext>
            </a:extLst>
          </p:cNvPr>
          <p:cNvCxnSpPr>
            <a:cxnSpLocks/>
          </p:cNvCxnSpPr>
          <p:nvPr/>
        </p:nvCxnSpPr>
        <p:spPr>
          <a:xfrm>
            <a:off x="2178060" y="1196340"/>
            <a:ext cx="0" cy="396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80993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2565C8D3-2959-468E-89B4-BB3D733D950A}"/>
              </a:ext>
            </a:extLst>
          </p:cNvPr>
          <p:cNvSpPr txBox="1"/>
          <p:nvPr/>
        </p:nvSpPr>
        <p:spPr>
          <a:xfrm>
            <a:off x="2141220" y="662032"/>
            <a:ext cx="1965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Metamer</a:t>
            </a:r>
            <a:r>
              <a:rPr lang="it-IT" dirty="0"/>
              <a:t> </a:t>
            </a:r>
            <a:r>
              <a:rPr lang="it-IT" dirty="0" err="1"/>
              <a:t>level</a:t>
            </a:r>
            <a:endParaRPr lang="it-IT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7A25C6-DF5E-40FC-8C90-E51263322D4C}"/>
              </a:ext>
            </a:extLst>
          </p:cNvPr>
          <p:cNvSpPr txBox="1"/>
          <p:nvPr/>
        </p:nvSpPr>
        <p:spPr>
          <a:xfrm>
            <a:off x="682320" y="1491554"/>
            <a:ext cx="265176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 err="1"/>
              <a:t>Is</a:t>
            </a:r>
            <a:r>
              <a:rPr lang="it-IT" sz="1400" dirty="0"/>
              <a:t> the </a:t>
            </a:r>
            <a:r>
              <a:rPr lang="it-IT" sz="1400" dirty="0" err="1"/>
              <a:t>number</a:t>
            </a:r>
            <a:r>
              <a:rPr lang="it-IT" sz="1400" dirty="0"/>
              <a:t> of «m» </a:t>
            </a:r>
            <a:r>
              <a:rPr lang="it-IT" sz="1400" dirty="0" err="1"/>
              <a:t>at</a:t>
            </a:r>
            <a:r>
              <a:rPr lang="it-IT" sz="1400" dirty="0"/>
              <a:t> </a:t>
            </a:r>
            <a:r>
              <a:rPr lang="it-IT" sz="1400" dirty="0" err="1"/>
              <a:t>that</a:t>
            </a:r>
            <a:r>
              <a:rPr lang="it-IT" sz="1400" dirty="0"/>
              <a:t> </a:t>
            </a:r>
            <a:r>
              <a:rPr lang="it-IT" sz="1400" dirty="0" err="1"/>
              <a:t>rank</a:t>
            </a:r>
            <a:r>
              <a:rPr lang="it-IT" sz="1400" dirty="0"/>
              <a:t> </a:t>
            </a:r>
            <a:r>
              <a:rPr lang="it-IT" sz="1400" dirty="0" err="1"/>
              <a:t>related</a:t>
            </a:r>
            <a:r>
              <a:rPr lang="it-IT" sz="1400" dirty="0"/>
              <a:t> to </a:t>
            </a:r>
            <a:r>
              <a:rPr lang="it-IT" sz="1400" dirty="0" err="1"/>
              <a:t>length</a:t>
            </a:r>
            <a:r>
              <a:rPr lang="it-IT" sz="1400" dirty="0"/>
              <a:t>, </a:t>
            </a:r>
            <a:r>
              <a:rPr lang="it-IT" sz="1400" dirty="0" err="1"/>
              <a:t>rank</a:t>
            </a:r>
            <a:r>
              <a:rPr lang="it-IT" sz="1400" dirty="0"/>
              <a:t> </a:t>
            </a:r>
            <a:r>
              <a:rPr lang="it-IT" sz="1400" dirty="0" err="1"/>
              <a:t>node</a:t>
            </a:r>
            <a:r>
              <a:rPr lang="it-IT" sz="1400" dirty="0"/>
              <a:t> and </a:t>
            </a:r>
            <a:r>
              <a:rPr lang="it-IT" sz="1400" dirty="0" err="1"/>
              <a:t>number</a:t>
            </a:r>
            <a:r>
              <a:rPr lang="it-IT" sz="1400" dirty="0"/>
              <a:t> of v </a:t>
            </a:r>
            <a:r>
              <a:rPr lang="it-IT" sz="1400" dirty="0" err="1"/>
              <a:t>at</a:t>
            </a:r>
            <a:r>
              <a:rPr lang="it-IT" sz="1400" dirty="0"/>
              <a:t> </a:t>
            </a:r>
            <a:r>
              <a:rPr lang="it-IT" sz="1400" dirty="0" err="1"/>
              <a:t>that</a:t>
            </a:r>
            <a:r>
              <a:rPr lang="it-IT" sz="1400" dirty="0"/>
              <a:t> </a:t>
            </a:r>
            <a:r>
              <a:rPr lang="it-IT" sz="1400" dirty="0" err="1"/>
              <a:t>rank</a:t>
            </a:r>
            <a:r>
              <a:rPr lang="it-IT" sz="1400" dirty="0"/>
              <a:t>?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368D25B-257E-4DA8-A6F6-8825421DD3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720" y="2350970"/>
            <a:ext cx="3745489" cy="301547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BC652D7-1A3F-4774-8971-B83DD67489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1989" y="2350970"/>
            <a:ext cx="3989072" cy="301215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81CD41-0AEB-40A4-BBD2-5D0F4613D9C7}"/>
              </a:ext>
            </a:extLst>
          </p:cNvPr>
          <p:cNvSpPr txBox="1"/>
          <p:nvPr/>
        </p:nvSpPr>
        <p:spPr>
          <a:xfrm>
            <a:off x="4962525" y="1491554"/>
            <a:ext cx="30480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 err="1"/>
              <a:t>Is</a:t>
            </a:r>
            <a:r>
              <a:rPr lang="it-IT" sz="1400" dirty="0"/>
              <a:t> the </a:t>
            </a:r>
            <a:r>
              <a:rPr lang="it-IT" sz="1400" dirty="0" err="1"/>
              <a:t>number</a:t>
            </a:r>
            <a:r>
              <a:rPr lang="it-IT" sz="1400" dirty="0"/>
              <a:t> of «v» </a:t>
            </a:r>
            <a:r>
              <a:rPr lang="it-IT" sz="1400" dirty="0" err="1"/>
              <a:t>at</a:t>
            </a:r>
            <a:r>
              <a:rPr lang="it-IT" sz="1400" dirty="0"/>
              <a:t> </a:t>
            </a:r>
            <a:r>
              <a:rPr lang="it-IT" sz="1400" dirty="0" err="1"/>
              <a:t>that</a:t>
            </a:r>
            <a:r>
              <a:rPr lang="it-IT" sz="1400" dirty="0"/>
              <a:t> </a:t>
            </a:r>
            <a:r>
              <a:rPr lang="it-IT" sz="1400" dirty="0" err="1"/>
              <a:t>rank</a:t>
            </a:r>
            <a:r>
              <a:rPr lang="it-IT" sz="1400" dirty="0"/>
              <a:t> </a:t>
            </a:r>
            <a:r>
              <a:rPr lang="it-IT" sz="1400" dirty="0" err="1"/>
              <a:t>related</a:t>
            </a:r>
            <a:r>
              <a:rPr lang="it-IT" sz="1400" dirty="0"/>
              <a:t> to </a:t>
            </a:r>
            <a:r>
              <a:rPr lang="it-IT" sz="1400" dirty="0" err="1"/>
              <a:t>length</a:t>
            </a:r>
            <a:r>
              <a:rPr lang="it-IT" sz="1400" dirty="0"/>
              <a:t>, </a:t>
            </a:r>
            <a:r>
              <a:rPr lang="it-IT" sz="1400" dirty="0" err="1"/>
              <a:t>rank</a:t>
            </a:r>
            <a:r>
              <a:rPr lang="it-IT" sz="1400" dirty="0"/>
              <a:t> </a:t>
            </a:r>
            <a:r>
              <a:rPr lang="it-IT" sz="1400" dirty="0" err="1"/>
              <a:t>node</a:t>
            </a:r>
            <a:r>
              <a:rPr lang="it-IT" sz="1400" dirty="0"/>
              <a:t> and </a:t>
            </a:r>
            <a:r>
              <a:rPr lang="it-IT" sz="1400" dirty="0" err="1"/>
              <a:t>number</a:t>
            </a:r>
            <a:r>
              <a:rPr lang="it-IT" sz="1400" dirty="0"/>
              <a:t> of m </a:t>
            </a:r>
            <a:r>
              <a:rPr lang="it-IT" sz="1400" dirty="0" err="1"/>
              <a:t>at</a:t>
            </a:r>
            <a:r>
              <a:rPr lang="it-IT" sz="1400" dirty="0"/>
              <a:t> </a:t>
            </a:r>
            <a:r>
              <a:rPr lang="it-IT" sz="1400" dirty="0" err="1"/>
              <a:t>that</a:t>
            </a:r>
            <a:r>
              <a:rPr lang="it-IT" sz="1400" dirty="0"/>
              <a:t> </a:t>
            </a:r>
            <a:r>
              <a:rPr lang="it-IT" sz="1400" dirty="0" err="1"/>
              <a:t>rank</a:t>
            </a:r>
            <a:r>
              <a:rPr lang="it-IT" sz="1400" dirty="0"/>
              <a:t>?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19860E9-1BC9-4B3D-BC5F-AD835547B5CB}"/>
              </a:ext>
            </a:extLst>
          </p:cNvPr>
          <p:cNvSpPr txBox="1"/>
          <p:nvPr/>
        </p:nvSpPr>
        <p:spPr>
          <a:xfrm>
            <a:off x="556849" y="5487198"/>
            <a:ext cx="36423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 err="1"/>
              <a:t>Conc</a:t>
            </a:r>
            <a:r>
              <a:rPr lang="it-IT" sz="1400" dirty="0"/>
              <a:t>:</a:t>
            </a:r>
          </a:p>
          <a:p>
            <a:pPr marL="342900" indent="-342900" algn="ctr">
              <a:buFont typeface="+mj-lt"/>
              <a:buAutoNum type="arabicPeriod"/>
            </a:pPr>
            <a:r>
              <a:rPr lang="it-IT" sz="1400" dirty="0" err="1"/>
              <a:t>Length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significative (***). Coef 0.01</a:t>
            </a:r>
          </a:p>
          <a:p>
            <a:pPr marL="342900" indent="-342900" algn="ctr">
              <a:buFont typeface="+mj-lt"/>
              <a:buAutoNum type="arabicPeriod"/>
            </a:pPr>
            <a:r>
              <a:rPr lang="it-IT" sz="1400" dirty="0"/>
              <a:t>Rank </a:t>
            </a:r>
            <a:r>
              <a:rPr lang="it-IT" sz="1400" dirty="0" err="1"/>
              <a:t>is</a:t>
            </a:r>
            <a:r>
              <a:rPr lang="it-IT" sz="1400" dirty="0"/>
              <a:t> significative (*). Coef -0.05</a:t>
            </a:r>
          </a:p>
          <a:p>
            <a:pPr marL="342900" indent="-342900" algn="ctr">
              <a:buFont typeface="+mj-lt"/>
              <a:buAutoNum type="arabicPeriod"/>
            </a:pPr>
            <a:r>
              <a:rPr lang="it-IT" sz="1400" dirty="0"/>
              <a:t>V </a:t>
            </a:r>
            <a:r>
              <a:rPr lang="it-IT" sz="1400" dirty="0" err="1"/>
              <a:t>is</a:t>
            </a:r>
            <a:r>
              <a:rPr lang="it-IT" sz="1400" dirty="0"/>
              <a:t> significative(***). Coef -0.39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E6086B0-1F71-4AA9-B041-B14495C6B4F2}"/>
              </a:ext>
            </a:extLst>
          </p:cNvPr>
          <p:cNvSpPr txBox="1"/>
          <p:nvPr/>
        </p:nvSpPr>
        <p:spPr>
          <a:xfrm>
            <a:off x="4572000" y="5563398"/>
            <a:ext cx="364236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 err="1"/>
              <a:t>Conc</a:t>
            </a:r>
            <a:r>
              <a:rPr lang="it-IT" sz="1400" dirty="0"/>
              <a:t>:</a:t>
            </a:r>
          </a:p>
          <a:p>
            <a:pPr marL="342900" indent="-342900" algn="ctr">
              <a:buFont typeface="+mj-lt"/>
              <a:buAutoNum type="arabicPeriod"/>
            </a:pPr>
            <a:r>
              <a:rPr lang="it-IT" sz="1400" dirty="0" err="1"/>
              <a:t>Length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significative (***). Coef 0.01</a:t>
            </a:r>
          </a:p>
          <a:p>
            <a:pPr marL="342900" indent="-342900" algn="ctr">
              <a:buFont typeface="+mj-lt"/>
              <a:buAutoNum type="arabicPeriod"/>
            </a:pPr>
            <a:r>
              <a:rPr lang="it-IT" sz="1400" dirty="0"/>
              <a:t>M </a:t>
            </a:r>
            <a:r>
              <a:rPr lang="it-IT" sz="1400" dirty="0" err="1"/>
              <a:t>is</a:t>
            </a:r>
            <a:r>
              <a:rPr lang="it-IT" sz="1400" dirty="0"/>
              <a:t> significative(***). Coef -0.29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A77FE0E-3BD0-4500-A5E7-6EF299DD5CC2}"/>
              </a:ext>
            </a:extLst>
          </p:cNvPr>
          <p:cNvSpPr/>
          <p:nvPr/>
        </p:nvSpPr>
        <p:spPr>
          <a:xfrm>
            <a:off x="305260" y="583911"/>
            <a:ext cx="1379768" cy="525573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500" dirty="0"/>
              <a:t>Box2: V or M?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B56F000-2283-4084-90CB-B20709C8E94A}"/>
              </a:ext>
            </a:extLst>
          </p:cNvPr>
          <p:cNvSpPr txBox="1"/>
          <p:nvPr/>
        </p:nvSpPr>
        <p:spPr>
          <a:xfrm>
            <a:off x="5790740" y="183801"/>
            <a:ext cx="3048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000" dirty="0" err="1"/>
              <a:t>Average</a:t>
            </a:r>
            <a:r>
              <a:rPr lang="it-IT" sz="1000" dirty="0"/>
              <a:t> </a:t>
            </a:r>
            <a:r>
              <a:rPr lang="it-IT" sz="1000" dirty="0" err="1"/>
              <a:t>bud</a:t>
            </a:r>
            <a:r>
              <a:rPr lang="it-IT" sz="1000" dirty="0"/>
              <a:t> in </a:t>
            </a:r>
            <a:r>
              <a:rPr lang="it-IT" sz="1000" dirty="0" err="1"/>
              <a:t>sylleptic</a:t>
            </a:r>
            <a:r>
              <a:rPr lang="it-IT" sz="1000" dirty="0"/>
              <a:t> </a:t>
            </a:r>
            <a:r>
              <a:rPr lang="it-IT" sz="1000" dirty="0" err="1"/>
              <a:t>is</a:t>
            </a:r>
            <a:r>
              <a:rPr lang="it-IT" sz="1000" dirty="0"/>
              <a:t> 1 more or </a:t>
            </a:r>
            <a:r>
              <a:rPr lang="it-IT" sz="1000" dirty="0" err="1"/>
              <a:t>less</a:t>
            </a:r>
            <a:r>
              <a:rPr lang="it-IT" sz="1000" dirty="0"/>
              <a:t>. Half of </a:t>
            </a:r>
            <a:r>
              <a:rPr lang="it-IT" sz="1000" dirty="0" err="1"/>
              <a:t>them</a:t>
            </a:r>
            <a:r>
              <a:rPr lang="it-IT" sz="1000" dirty="0"/>
              <a:t> are M and 20% of </a:t>
            </a:r>
            <a:r>
              <a:rPr lang="it-IT" sz="1000" dirty="0" err="1"/>
              <a:t>them</a:t>
            </a:r>
            <a:r>
              <a:rPr lang="it-IT" sz="1000" dirty="0"/>
              <a:t> are V.</a:t>
            </a:r>
          </a:p>
          <a:p>
            <a:pPr algn="ctr"/>
            <a:r>
              <a:rPr lang="it-IT" sz="1000" dirty="0"/>
              <a:t>Some </a:t>
            </a:r>
            <a:r>
              <a:rPr lang="it-IT" sz="1000" dirty="0" err="1"/>
              <a:t>kind</a:t>
            </a:r>
            <a:r>
              <a:rPr lang="it-IT" sz="1000" dirty="0"/>
              <a:t> of </a:t>
            </a:r>
            <a:r>
              <a:rPr lang="it-IT" sz="1000" dirty="0" err="1"/>
              <a:t>competition</a:t>
            </a:r>
            <a:r>
              <a:rPr lang="it-IT" sz="1000" dirty="0"/>
              <a:t> </a:t>
            </a:r>
            <a:r>
              <a:rPr lang="it-IT" sz="1000" dirty="0" err="1"/>
              <a:t>between</a:t>
            </a:r>
            <a:r>
              <a:rPr lang="it-IT" sz="1000" dirty="0"/>
              <a:t> v and m? </a:t>
            </a:r>
            <a:r>
              <a:rPr lang="it-IT" sz="1000" dirty="0" err="1"/>
              <a:t>maybe</a:t>
            </a:r>
            <a:r>
              <a:rPr lang="it-IT" sz="1000" dirty="0"/>
              <a:t> </a:t>
            </a:r>
            <a:r>
              <a:rPr lang="it-IT" sz="1000" dirty="0" err="1"/>
              <a:t>because</a:t>
            </a:r>
            <a:r>
              <a:rPr lang="it-IT" sz="1000" dirty="0"/>
              <a:t> </a:t>
            </a:r>
            <a:r>
              <a:rPr lang="it-IT" sz="1000" dirty="0" err="1"/>
              <a:t>they</a:t>
            </a:r>
            <a:r>
              <a:rPr lang="it-IT" sz="1000" dirty="0"/>
              <a:t> are in the </a:t>
            </a:r>
            <a:r>
              <a:rPr lang="it-IT" sz="1000" dirty="0" err="1"/>
              <a:t>same</a:t>
            </a:r>
            <a:r>
              <a:rPr lang="it-IT" sz="1000" dirty="0"/>
              <a:t> </a:t>
            </a:r>
            <a:r>
              <a:rPr lang="it-IT" sz="1000" dirty="0" err="1"/>
              <a:t>number</a:t>
            </a:r>
            <a:r>
              <a:rPr lang="it-IT" sz="10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7216795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0991F00-9906-4D7C-80C0-58A4C1587D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546" y="1468020"/>
            <a:ext cx="4611451" cy="283823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F72156E-97BC-4355-8BB3-FB79CF071AB2}"/>
              </a:ext>
            </a:extLst>
          </p:cNvPr>
          <p:cNvSpPr txBox="1"/>
          <p:nvPr/>
        </p:nvSpPr>
        <p:spPr>
          <a:xfrm>
            <a:off x="2179319" y="403368"/>
            <a:ext cx="46114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Metamer</a:t>
            </a:r>
            <a:r>
              <a:rPr lang="it-IT" dirty="0"/>
              <a:t> </a:t>
            </a:r>
            <a:r>
              <a:rPr lang="it-IT" dirty="0" err="1"/>
              <a:t>level</a:t>
            </a:r>
            <a:r>
              <a:rPr lang="it-IT" dirty="0"/>
              <a:t>.</a:t>
            </a:r>
          </a:p>
          <a:p>
            <a:r>
              <a:rPr lang="it-IT" dirty="0"/>
              <a:t>IF AT THAT RANK THERE IS NO SYLLEPTIC.</a:t>
            </a:r>
          </a:p>
          <a:p>
            <a:r>
              <a:rPr lang="it-IT" dirty="0"/>
              <a:t>HOW MANY BUDS?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737951-2BF4-442F-AE94-ABABB35D0C6F}"/>
              </a:ext>
            </a:extLst>
          </p:cNvPr>
          <p:cNvSpPr txBox="1"/>
          <p:nvPr/>
        </p:nvSpPr>
        <p:spPr>
          <a:xfrm>
            <a:off x="5631180" y="1369605"/>
            <a:ext cx="2743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Glm </a:t>
            </a:r>
            <a:r>
              <a:rPr lang="it-IT" dirty="0" err="1"/>
              <a:t>that</a:t>
            </a:r>
            <a:r>
              <a:rPr lang="it-IT" dirty="0"/>
              <a:t> relate </a:t>
            </a:r>
            <a:r>
              <a:rPr lang="it-IT" dirty="0" err="1"/>
              <a:t>number</a:t>
            </a:r>
            <a:r>
              <a:rPr lang="it-IT" dirty="0"/>
              <a:t> of </a:t>
            </a:r>
            <a:r>
              <a:rPr lang="it-IT" dirty="0" err="1"/>
              <a:t>buds</a:t>
            </a:r>
            <a:r>
              <a:rPr lang="it-IT" dirty="0"/>
              <a:t> NOT in IN SYLLEPTIC </a:t>
            </a:r>
            <a:r>
              <a:rPr lang="it-IT" dirty="0" err="1"/>
              <a:t>shoot</a:t>
            </a:r>
            <a:r>
              <a:rPr lang="it-IT" dirty="0"/>
              <a:t> with </a:t>
            </a:r>
            <a:r>
              <a:rPr lang="it-IT" dirty="0" err="1"/>
              <a:t>length</a:t>
            </a:r>
            <a:r>
              <a:rPr lang="it-IT" dirty="0"/>
              <a:t> and </a:t>
            </a:r>
            <a:r>
              <a:rPr lang="it-IT" dirty="0" err="1"/>
              <a:t>rank</a:t>
            </a:r>
            <a:r>
              <a:rPr lang="it-IT" dirty="0"/>
              <a:t> </a:t>
            </a:r>
            <a:r>
              <a:rPr lang="it-IT" dirty="0" err="1"/>
              <a:t>node</a:t>
            </a:r>
            <a:r>
              <a:rPr lang="it-IT" dirty="0"/>
              <a:t> of parental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197DCB-951A-4CF6-A93F-4C842CAC6B1E}"/>
              </a:ext>
            </a:extLst>
          </p:cNvPr>
          <p:cNvSpPr txBox="1"/>
          <p:nvPr/>
        </p:nvSpPr>
        <p:spPr>
          <a:xfrm>
            <a:off x="5248799" y="2827020"/>
            <a:ext cx="36423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 err="1"/>
              <a:t>Conc</a:t>
            </a:r>
            <a:r>
              <a:rPr lang="it-IT" sz="1400" dirty="0"/>
              <a:t>:</a:t>
            </a:r>
          </a:p>
          <a:p>
            <a:pPr algn="ctr"/>
            <a:r>
              <a:rPr lang="it-IT" sz="1400" dirty="0"/>
              <a:t>No </a:t>
            </a:r>
            <a:r>
              <a:rPr lang="it-IT" sz="1400" dirty="0" err="1"/>
              <a:t>significance</a:t>
            </a:r>
            <a:endParaRPr lang="it-IT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A7AE399-BD4D-4423-AE32-51B5981413C9}"/>
              </a:ext>
            </a:extLst>
          </p:cNvPr>
          <p:cNvSpPr txBox="1"/>
          <p:nvPr/>
        </p:nvSpPr>
        <p:spPr>
          <a:xfrm>
            <a:off x="6469380" y="4651385"/>
            <a:ext cx="2125979" cy="7848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sz="1500" dirty="0" err="1"/>
              <a:t>This</a:t>
            </a:r>
            <a:r>
              <a:rPr lang="it-IT" sz="1500" dirty="0"/>
              <a:t> </a:t>
            </a:r>
            <a:r>
              <a:rPr lang="it-IT" sz="1500" dirty="0" err="1"/>
              <a:t>could</a:t>
            </a:r>
            <a:r>
              <a:rPr lang="it-IT" sz="1500" dirty="0"/>
              <a:t> </a:t>
            </a:r>
            <a:r>
              <a:rPr lang="it-IT" sz="1500" dirty="0" err="1"/>
              <a:t>confirm</a:t>
            </a:r>
            <a:r>
              <a:rPr lang="it-IT" sz="1500" dirty="0"/>
              <a:t> </a:t>
            </a:r>
            <a:r>
              <a:rPr lang="it-IT" sz="1500" dirty="0" err="1"/>
              <a:t>what</a:t>
            </a:r>
            <a:r>
              <a:rPr lang="it-IT" sz="1500" dirty="0"/>
              <a:t> </a:t>
            </a:r>
            <a:r>
              <a:rPr lang="it-IT" sz="1500" dirty="0" err="1"/>
              <a:t>we</a:t>
            </a:r>
            <a:r>
              <a:rPr lang="it-IT" sz="1500" dirty="0"/>
              <a:t> </a:t>
            </a:r>
            <a:r>
              <a:rPr lang="it-IT" sz="1500" dirty="0" err="1"/>
              <a:t>saw</a:t>
            </a:r>
            <a:r>
              <a:rPr lang="it-IT" sz="1500" dirty="0"/>
              <a:t> in </a:t>
            </a:r>
            <a:r>
              <a:rPr lang="it-IT" sz="1500" dirty="0" err="1"/>
              <a:t>exploratory</a:t>
            </a:r>
            <a:r>
              <a:rPr lang="it-IT" sz="1500" dirty="0"/>
              <a:t>: the </a:t>
            </a:r>
            <a:r>
              <a:rPr lang="it-IT" sz="1500" dirty="0" err="1"/>
              <a:t>majority</a:t>
            </a:r>
            <a:r>
              <a:rPr lang="it-IT" sz="1500" dirty="0"/>
              <a:t> </a:t>
            </a:r>
            <a:r>
              <a:rPr lang="it-IT" sz="1500" dirty="0" err="1"/>
              <a:t>is</a:t>
            </a:r>
            <a:r>
              <a:rPr lang="it-IT" sz="1500" dirty="0"/>
              <a:t> «1» </a:t>
            </a:r>
            <a:r>
              <a:rPr lang="it-IT" sz="1500" dirty="0" err="1"/>
              <a:t>bud</a:t>
            </a:r>
            <a:endParaRPr lang="it-IT" sz="1500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AB1F9AA-F964-4501-93CA-57D0B657BB7F}"/>
              </a:ext>
            </a:extLst>
          </p:cNvPr>
          <p:cNvCxnSpPr/>
          <p:nvPr/>
        </p:nvCxnSpPr>
        <p:spPr>
          <a:xfrm flipH="1" flipV="1">
            <a:off x="4114800" y="2488023"/>
            <a:ext cx="1386840" cy="567597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Chart, histogram&#10;&#10;Description automatically generated">
            <a:extLst>
              <a:ext uri="{FF2B5EF4-FFF2-40B4-BE49-F238E27FC236}">
                <a16:creationId xmlns:a16="http://schemas.microsoft.com/office/drawing/2014/main" id="{CF65C4FA-43FC-4A67-AE6A-2C57C9FC84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6227" y="4070256"/>
            <a:ext cx="3482657" cy="261199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1A6708A-7E39-4625-851A-80F5E6F190D8}"/>
              </a:ext>
            </a:extLst>
          </p:cNvPr>
          <p:cNvSpPr/>
          <p:nvPr/>
        </p:nvSpPr>
        <p:spPr>
          <a:xfrm>
            <a:off x="190107" y="660889"/>
            <a:ext cx="1989212" cy="5255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500" dirty="0"/>
              <a:t>Box2: </a:t>
            </a:r>
            <a:r>
              <a:rPr lang="it-IT" sz="1500" dirty="0" err="1"/>
              <a:t>how</a:t>
            </a:r>
            <a:r>
              <a:rPr lang="it-IT" sz="1500" dirty="0"/>
              <a:t> </a:t>
            </a:r>
            <a:r>
              <a:rPr lang="it-IT" sz="1500" dirty="0" err="1"/>
              <a:t>many</a:t>
            </a:r>
            <a:r>
              <a:rPr lang="it-IT" sz="1500" dirty="0"/>
              <a:t> </a:t>
            </a:r>
            <a:r>
              <a:rPr lang="it-IT" sz="1500" dirty="0" err="1"/>
              <a:t>buds</a:t>
            </a:r>
            <a:r>
              <a:rPr lang="it-IT" sz="1500" dirty="0"/>
              <a:t>? </a:t>
            </a:r>
          </a:p>
        </p:txBody>
      </p:sp>
    </p:spTree>
    <p:extLst>
      <p:ext uri="{BB962C8B-B14F-4D97-AF65-F5344CB8AC3E}">
        <p14:creationId xmlns:p14="http://schemas.microsoft.com/office/powerpoint/2010/main" val="24388291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FE7F426E-0B1B-48F2-B947-D5FFA7405953}"/>
              </a:ext>
            </a:extLst>
          </p:cNvPr>
          <p:cNvSpPr txBox="1"/>
          <p:nvPr/>
        </p:nvSpPr>
        <p:spPr>
          <a:xfrm>
            <a:off x="682320" y="1491554"/>
            <a:ext cx="265176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 err="1"/>
              <a:t>Is</a:t>
            </a:r>
            <a:r>
              <a:rPr lang="it-IT" sz="1400" dirty="0"/>
              <a:t> the </a:t>
            </a:r>
            <a:r>
              <a:rPr lang="it-IT" sz="1400" dirty="0" err="1"/>
              <a:t>number</a:t>
            </a:r>
            <a:r>
              <a:rPr lang="it-IT" sz="1400" dirty="0"/>
              <a:t> of «m» </a:t>
            </a:r>
            <a:r>
              <a:rPr lang="it-IT" sz="1400" dirty="0" err="1"/>
              <a:t>at</a:t>
            </a:r>
            <a:r>
              <a:rPr lang="it-IT" sz="1400" dirty="0"/>
              <a:t> </a:t>
            </a:r>
            <a:r>
              <a:rPr lang="it-IT" sz="1400" dirty="0" err="1"/>
              <a:t>that</a:t>
            </a:r>
            <a:r>
              <a:rPr lang="it-IT" sz="1400" dirty="0"/>
              <a:t> </a:t>
            </a:r>
            <a:r>
              <a:rPr lang="it-IT" sz="1400" dirty="0" err="1"/>
              <a:t>rank</a:t>
            </a:r>
            <a:r>
              <a:rPr lang="it-IT" sz="1400" dirty="0"/>
              <a:t> </a:t>
            </a:r>
            <a:r>
              <a:rPr lang="it-IT" sz="1400" dirty="0" err="1"/>
              <a:t>related</a:t>
            </a:r>
            <a:r>
              <a:rPr lang="it-IT" sz="1400" dirty="0"/>
              <a:t> to </a:t>
            </a:r>
            <a:r>
              <a:rPr lang="it-IT" sz="1400" dirty="0" err="1"/>
              <a:t>length</a:t>
            </a:r>
            <a:r>
              <a:rPr lang="it-IT" sz="1400" dirty="0"/>
              <a:t>, </a:t>
            </a:r>
            <a:r>
              <a:rPr lang="it-IT" sz="1400" dirty="0" err="1"/>
              <a:t>rank</a:t>
            </a:r>
            <a:r>
              <a:rPr lang="it-IT" sz="1400" dirty="0"/>
              <a:t> </a:t>
            </a:r>
            <a:r>
              <a:rPr lang="it-IT" sz="1400" dirty="0" err="1"/>
              <a:t>node</a:t>
            </a:r>
            <a:r>
              <a:rPr lang="it-IT" sz="1400" dirty="0"/>
              <a:t> and </a:t>
            </a:r>
            <a:r>
              <a:rPr lang="it-IT" sz="1400" dirty="0" err="1"/>
              <a:t>number</a:t>
            </a:r>
            <a:r>
              <a:rPr lang="it-IT" sz="1400" dirty="0"/>
              <a:t> of v </a:t>
            </a:r>
            <a:r>
              <a:rPr lang="it-IT" sz="1400" dirty="0" err="1"/>
              <a:t>at</a:t>
            </a:r>
            <a:r>
              <a:rPr lang="it-IT" sz="1400" dirty="0"/>
              <a:t> </a:t>
            </a:r>
            <a:r>
              <a:rPr lang="it-IT" sz="1400" dirty="0" err="1"/>
              <a:t>that</a:t>
            </a:r>
            <a:r>
              <a:rPr lang="it-IT" sz="1400" dirty="0"/>
              <a:t> </a:t>
            </a:r>
            <a:r>
              <a:rPr lang="it-IT" sz="1400" dirty="0" err="1"/>
              <a:t>rank</a:t>
            </a:r>
            <a:r>
              <a:rPr lang="it-IT" sz="1400" dirty="0"/>
              <a:t>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31373DC-C432-435C-9176-857B84C32503}"/>
              </a:ext>
            </a:extLst>
          </p:cNvPr>
          <p:cNvSpPr txBox="1"/>
          <p:nvPr/>
        </p:nvSpPr>
        <p:spPr>
          <a:xfrm>
            <a:off x="4962525" y="1491554"/>
            <a:ext cx="30480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 err="1"/>
              <a:t>Is</a:t>
            </a:r>
            <a:r>
              <a:rPr lang="it-IT" sz="1400" dirty="0"/>
              <a:t> the </a:t>
            </a:r>
            <a:r>
              <a:rPr lang="it-IT" sz="1400" dirty="0" err="1"/>
              <a:t>number</a:t>
            </a:r>
            <a:r>
              <a:rPr lang="it-IT" sz="1400" dirty="0"/>
              <a:t> of «v» </a:t>
            </a:r>
            <a:r>
              <a:rPr lang="it-IT" sz="1400" dirty="0" err="1"/>
              <a:t>at</a:t>
            </a:r>
            <a:r>
              <a:rPr lang="it-IT" sz="1400" dirty="0"/>
              <a:t> </a:t>
            </a:r>
            <a:r>
              <a:rPr lang="it-IT" sz="1400" dirty="0" err="1"/>
              <a:t>that</a:t>
            </a:r>
            <a:r>
              <a:rPr lang="it-IT" sz="1400" dirty="0"/>
              <a:t> </a:t>
            </a:r>
            <a:r>
              <a:rPr lang="it-IT" sz="1400" dirty="0" err="1"/>
              <a:t>rank</a:t>
            </a:r>
            <a:r>
              <a:rPr lang="it-IT" sz="1400" dirty="0"/>
              <a:t> </a:t>
            </a:r>
            <a:r>
              <a:rPr lang="it-IT" sz="1400" dirty="0" err="1"/>
              <a:t>related</a:t>
            </a:r>
            <a:r>
              <a:rPr lang="it-IT" sz="1400" dirty="0"/>
              <a:t> to </a:t>
            </a:r>
            <a:r>
              <a:rPr lang="it-IT" sz="1400" dirty="0" err="1"/>
              <a:t>length</a:t>
            </a:r>
            <a:r>
              <a:rPr lang="it-IT" sz="1400" dirty="0"/>
              <a:t>, </a:t>
            </a:r>
            <a:r>
              <a:rPr lang="it-IT" sz="1400" dirty="0" err="1"/>
              <a:t>rank</a:t>
            </a:r>
            <a:r>
              <a:rPr lang="it-IT" sz="1400" dirty="0"/>
              <a:t> </a:t>
            </a:r>
            <a:r>
              <a:rPr lang="it-IT" sz="1400" dirty="0" err="1"/>
              <a:t>node</a:t>
            </a:r>
            <a:r>
              <a:rPr lang="it-IT" sz="1400" dirty="0"/>
              <a:t> and </a:t>
            </a:r>
            <a:r>
              <a:rPr lang="it-IT" sz="1400" dirty="0" err="1"/>
              <a:t>number</a:t>
            </a:r>
            <a:r>
              <a:rPr lang="it-IT" sz="1400" dirty="0"/>
              <a:t> of m </a:t>
            </a:r>
            <a:r>
              <a:rPr lang="it-IT" sz="1400" dirty="0" err="1"/>
              <a:t>at</a:t>
            </a:r>
            <a:r>
              <a:rPr lang="it-IT" sz="1400" dirty="0"/>
              <a:t> </a:t>
            </a:r>
            <a:r>
              <a:rPr lang="it-IT" sz="1400" dirty="0" err="1"/>
              <a:t>that</a:t>
            </a:r>
            <a:r>
              <a:rPr lang="it-IT" sz="1400" dirty="0"/>
              <a:t> </a:t>
            </a:r>
            <a:r>
              <a:rPr lang="it-IT" sz="1400" dirty="0" err="1"/>
              <a:t>rank</a:t>
            </a:r>
            <a:r>
              <a:rPr lang="it-IT" sz="1400" dirty="0"/>
              <a:t>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4AAEBAD-39D2-4A5B-B177-4B8826F41E18}"/>
              </a:ext>
            </a:extLst>
          </p:cNvPr>
          <p:cNvSpPr txBox="1"/>
          <p:nvPr/>
        </p:nvSpPr>
        <p:spPr>
          <a:xfrm>
            <a:off x="2141220" y="662032"/>
            <a:ext cx="1965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Metamer</a:t>
            </a:r>
            <a:r>
              <a:rPr lang="it-IT" dirty="0"/>
              <a:t> </a:t>
            </a:r>
            <a:r>
              <a:rPr lang="it-IT" dirty="0" err="1"/>
              <a:t>level</a:t>
            </a:r>
            <a:endParaRPr lang="it-IT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B67DFD6-FC16-4534-BF28-0C3CA68338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224" y="2311179"/>
            <a:ext cx="3371603" cy="259421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3318654-1BB7-4E90-AD77-9DF4E9B2DB3E}"/>
              </a:ext>
            </a:extLst>
          </p:cNvPr>
          <p:cNvSpPr txBox="1"/>
          <p:nvPr/>
        </p:nvSpPr>
        <p:spPr>
          <a:xfrm>
            <a:off x="287224" y="5241861"/>
            <a:ext cx="364236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 err="1"/>
              <a:t>Conc</a:t>
            </a:r>
            <a:r>
              <a:rPr lang="it-IT" sz="1400" dirty="0"/>
              <a:t>:</a:t>
            </a:r>
          </a:p>
          <a:p>
            <a:pPr marL="342900" indent="-342900" algn="ctr">
              <a:buFont typeface="+mj-lt"/>
              <a:buAutoNum type="arabicPeriod"/>
            </a:pPr>
            <a:r>
              <a:rPr lang="it-IT" sz="1400" dirty="0"/>
              <a:t>Rank </a:t>
            </a:r>
            <a:r>
              <a:rPr lang="it-IT" sz="1400" dirty="0" err="1"/>
              <a:t>is</a:t>
            </a:r>
            <a:r>
              <a:rPr lang="it-IT" sz="1400" dirty="0"/>
              <a:t> significative (***). Coef +0.04</a:t>
            </a:r>
          </a:p>
          <a:p>
            <a:pPr marL="342900" indent="-342900" algn="ctr">
              <a:buFont typeface="+mj-lt"/>
              <a:buAutoNum type="arabicPeriod"/>
            </a:pPr>
            <a:r>
              <a:rPr lang="it-IT" sz="1400" dirty="0"/>
              <a:t>V </a:t>
            </a:r>
            <a:r>
              <a:rPr lang="it-IT" sz="1400" dirty="0" err="1"/>
              <a:t>is</a:t>
            </a:r>
            <a:r>
              <a:rPr lang="it-IT" sz="1400" dirty="0"/>
              <a:t> significative(***). Coef -1.33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EB3FEB-038F-410C-A2C0-6DA86E10D4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0852" y="2311179"/>
            <a:ext cx="3371603" cy="259858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7580C28-EBD9-481B-B26D-7A6EB5E100D8}"/>
              </a:ext>
            </a:extLst>
          </p:cNvPr>
          <p:cNvSpPr txBox="1"/>
          <p:nvPr/>
        </p:nvSpPr>
        <p:spPr>
          <a:xfrm>
            <a:off x="4705473" y="5241861"/>
            <a:ext cx="364236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 err="1"/>
              <a:t>Conc</a:t>
            </a:r>
            <a:r>
              <a:rPr lang="it-IT" sz="1400" dirty="0"/>
              <a:t>:</a:t>
            </a:r>
          </a:p>
          <a:p>
            <a:pPr marL="342900" indent="-342900" algn="ctr">
              <a:buFont typeface="+mj-lt"/>
              <a:buAutoNum type="arabicPeriod"/>
            </a:pPr>
            <a:r>
              <a:rPr lang="it-IT" sz="1400" dirty="0"/>
              <a:t>Rank </a:t>
            </a:r>
            <a:r>
              <a:rPr lang="it-IT" sz="1400" dirty="0" err="1"/>
              <a:t>is</a:t>
            </a:r>
            <a:r>
              <a:rPr lang="it-IT" sz="1400" dirty="0"/>
              <a:t> significative (**). Coef +0.02</a:t>
            </a:r>
          </a:p>
          <a:p>
            <a:pPr marL="342900" indent="-342900" algn="ctr">
              <a:buFont typeface="+mj-lt"/>
              <a:buAutoNum type="arabicPeriod"/>
            </a:pPr>
            <a:r>
              <a:rPr lang="it-IT" sz="1400" dirty="0"/>
              <a:t>M </a:t>
            </a:r>
            <a:r>
              <a:rPr lang="it-IT" sz="1400" dirty="0" err="1"/>
              <a:t>is</a:t>
            </a:r>
            <a:r>
              <a:rPr lang="it-IT" sz="1400" dirty="0"/>
              <a:t> significative(***). Coef -1.53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51EDD6D-E873-4153-8B35-D21F410D449C}"/>
              </a:ext>
            </a:extLst>
          </p:cNvPr>
          <p:cNvSpPr/>
          <p:nvPr/>
        </p:nvSpPr>
        <p:spPr>
          <a:xfrm>
            <a:off x="339919" y="236428"/>
            <a:ext cx="1455382" cy="5255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500" dirty="0"/>
              <a:t>Box2: V, M or B?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84C3E66-EC32-44AE-95F6-C802A1542778}"/>
              </a:ext>
            </a:extLst>
          </p:cNvPr>
          <p:cNvSpPr txBox="1"/>
          <p:nvPr/>
        </p:nvSpPr>
        <p:spPr>
          <a:xfrm>
            <a:off x="4572000" y="487680"/>
            <a:ext cx="297942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 dirty="0" err="1"/>
              <a:t>This</a:t>
            </a:r>
            <a:r>
              <a:rPr lang="it-IT" sz="1000" dirty="0"/>
              <a:t> negative </a:t>
            </a:r>
            <a:r>
              <a:rPr lang="it-IT" sz="1000" dirty="0" err="1"/>
              <a:t>means</a:t>
            </a:r>
            <a:r>
              <a:rPr lang="it-IT" sz="1000" dirty="0"/>
              <a:t> </a:t>
            </a:r>
            <a:r>
              <a:rPr lang="it-IT" sz="1000" dirty="0" err="1"/>
              <a:t>that</a:t>
            </a:r>
            <a:r>
              <a:rPr lang="it-IT" sz="1000" dirty="0"/>
              <a:t> in </a:t>
            </a:r>
            <a:r>
              <a:rPr lang="it-IT" sz="1000" dirty="0" err="1"/>
              <a:t>average</a:t>
            </a:r>
            <a:r>
              <a:rPr lang="it-IT" sz="1000" dirty="0"/>
              <a:t> </a:t>
            </a:r>
            <a:r>
              <a:rPr lang="it-IT" sz="1000" dirty="0" err="1"/>
              <a:t>thera</a:t>
            </a:r>
            <a:r>
              <a:rPr lang="it-IT" sz="1000" dirty="0"/>
              <a:t> are </a:t>
            </a:r>
            <a:r>
              <a:rPr lang="it-IT" sz="1000" dirty="0" err="1"/>
              <a:t>less</a:t>
            </a:r>
            <a:r>
              <a:rPr lang="it-IT" sz="1000" dirty="0"/>
              <a:t> </a:t>
            </a:r>
            <a:r>
              <a:rPr lang="it-IT" sz="1000" dirty="0" err="1"/>
              <a:t>than</a:t>
            </a:r>
            <a:r>
              <a:rPr lang="it-IT" sz="1000" dirty="0"/>
              <a:t> 1 M or V </a:t>
            </a:r>
            <a:r>
              <a:rPr lang="it-IT" sz="1000" dirty="0" err="1"/>
              <a:t>buds</a:t>
            </a:r>
            <a:r>
              <a:rPr lang="it-IT" sz="1000" dirty="0"/>
              <a:t>: </a:t>
            </a:r>
            <a:r>
              <a:rPr lang="it-IT" sz="1000" dirty="0" err="1"/>
              <a:t>there</a:t>
            </a:r>
            <a:r>
              <a:rPr lang="it-IT" sz="1000" dirty="0"/>
              <a:t> are zones with M and zones </a:t>
            </a:r>
            <a:r>
              <a:rPr lang="it-IT" sz="1000" dirty="0" err="1"/>
              <a:t>without</a:t>
            </a:r>
            <a:r>
              <a:rPr lang="it-IT" sz="1000" dirty="0"/>
              <a:t> M. and the </a:t>
            </a:r>
            <a:r>
              <a:rPr lang="it-IT" sz="1000" dirty="0" err="1"/>
              <a:t>same</a:t>
            </a:r>
            <a:r>
              <a:rPr lang="it-IT" sz="1000" dirty="0"/>
              <a:t> for V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A8D51AB-0186-4EC2-9568-001026ABD7C7}"/>
              </a:ext>
            </a:extLst>
          </p:cNvPr>
          <p:cNvCxnSpPr>
            <a:cxnSpLocks/>
          </p:cNvCxnSpPr>
          <p:nvPr/>
        </p:nvCxnSpPr>
        <p:spPr>
          <a:xfrm flipV="1">
            <a:off x="3101340" y="1013253"/>
            <a:ext cx="2293620" cy="24157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F317D6E-35F1-4A9B-9250-531CB8466293}"/>
              </a:ext>
            </a:extLst>
          </p:cNvPr>
          <p:cNvCxnSpPr>
            <a:cxnSpLocks/>
          </p:cNvCxnSpPr>
          <p:nvPr/>
        </p:nvCxnSpPr>
        <p:spPr>
          <a:xfrm flipH="1" flipV="1">
            <a:off x="5463540" y="1013253"/>
            <a:ext cx="2141220" cy="23395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24032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FE7F426E-0B1B-48F2-B947-D5FFA7405953}"/>
              </a:ext>
            </a:extLst>
          </p:cNvPr>
          <p:cNvSpPr txBox="1"/>
          <p:nvPr/>
        </p:nvSpPr>
        <p:spPr>
          <a:xfrm>
            <a:off x="2878579" y="1183546"/>
            <a:ext cx="265176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 err="1"/>
              <a:t>Is</a:t>
            </a:r>
            <a:r>
              <a:rPr lang="it-IT" sz="1400" dirty="0"/>
              <a:t> the </a:t>
            </a:r>
            <a:r>
              <a:rPr lang="it-IT" sz="1400" dirty="0" err="1"/>
              <a:t>number</a:t>
            </a:r>
            <a:r>
              <a:rPr lang="it-IT" sz="1400" dirty="0"/>
              <a:t> of «b» </a:t>
            </a:r>
            <a:r>
              <a:rPr lang="it-IT" sz="1400" dirty="0" err="1"/>
              <a:t>at</a:t>
            </a:r>
            <a:r>
              <a:rPr lang="it-IT" sz="1400" dirty="0"/>
              <a:t> </a:t>
            </a:r>
            <a:r>
              <a:rPr lang="it-IT" sz="1400" dirty="0" err="1"/>
              <a:t>that</a:t>
            </a:r>
            <a:r>
              <a:rPr lang="it-IT" sz="1400" dirty="0"/>
              <a:t> </a:t>
            </a:r>
            <a:r>
              <a:rPr lang="it-IT" sz="1400" dirty="0" err="1"/>
              <a:t>rank</a:t>
            </a:r>
            <a:r>
              <a:rPr lang="it-IT" sz="1400" dirty="0"/>
              <a:t> </a:t>
            </a:r>
            <a:r>
              <a:rPr lang="it-IT" sz="1400" dirty="0" err="1"/>
              <a:t>related</a:t>
            </a:r>
            <a:r>
              <a:rPr lang="it-IT" sz="1400" dirty="0"/>
              <a:t> to </a:t>
            </a:r>
            <a:r>
              <a:rPr lang="it-IT" sz="1400" dirty="0" err="1"/>
              <a:t>length</a:t>
            </a:r>
            <a:r>
              <a:rPr lang="it-IT" sz="1400" dirty="0"/>
              <a:t>, </a:t>
            </a:r>
            <a:r>
              <a:rPr lang="it-IT" sz="1400" dirty="0" err="1"/>
              <a:t>rank</a:t>
            </a:r>
            <a:r>
              <a:rPr lang="it-IT" sz="1400" dirty="0"/>
              <a:t> </a:t>
            </a:r>
            <a:r>
              <a:rPr lang="it-IT" sz="1400" dirty="0" err="1"/>
              <a:t>node</a:t>
            </a:r>
            <a:r>
              <a:rPr lang="it-IT" sz="1400" dirty="0"/>
              <a:t> </a:t>
            </a:r>
            <a:r>
              <a:rPr lang="it-IT" sz="1400" dirty="0" err="1"/>
              <a:t>at</a:t>
            </a:r>
            <a:r>
              <a:rPr lang="it-IT" sz="1400" dirty="0"/>
              <a:t> </a:t>
            </a:r>
            <a:r>
              <a:rPr lang="it-IT" sz="1400" dirty="0" err="1"/>
              <a:t>that</a:t>
            </a:r>
            <a:r>
              <a:rPr lang="it-IT" sz="1400" dirty="0"/>
              <a:t> </a:t>
            </a:r>
            <a:r>
              <a:rPr lang="it-IT" sz="1400" dirty="0" err="1"/>
              <a:t>rank</a:t>
            </a:r>
            <a:r>
              <a:rPr lang="it-IT" sz="1400" dirty="0"/>
              <a:t>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4AAEBAD-39D2-4A5B-B177-4B8826F41E18}"/>
              </a:ext>
            </a:extLst>
          </p:cNvPr>
          <p:cNvSpPr txBox="1"/>
          <p:nvPr/>
        </p:nvSpPr>
        <p:spPr>
          <a:xfrm>
            <a:off x="1939937" y="266147"/>
            <a:ext cx="1965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Metamer</a:t>
            </a:r>
            <a:r>
              <a:rPr lang="it-IT" dirty="0"/>
              <a:t> </a:t>
            </a:r>
            <a:r>
              <a:rPr lang="it-IT" dirty="0" err="1"/>
              <a:t>level</a:t>
            </a:r>
            <a:endParaRPr lang="it-IT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7580C28-EBD9-481B-B26D-7A6EB5E100D8}"/>
              </a:ext>
            </a:extLst>
          </p:cNvPr>
          <p:cNvSpPr txBox="1"/>
          <p:nvPr/>
        </p:nvSpPr>
        <p:spPr>
          <a:xfrm>
            <a:off x="2709896" y="5115340"/>
            <a:ext cx="36423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 err="1"/>
              <a:t>Conc</a:t>
            </a:r>
            <a:r>
              <a:rPr lang="it-IT" sz="1400" dirty="0"/>
              <a:t>:</a:t>
            </a:r>
          </a:p>
          <a:p>
            <a:pPr marL="342900" indent="-342900" algn="ctr">
              <a:buFont typeface="+mj-lt"/>
              <a:buAutoNum type="arabicPeriod"/>
            </a:pPr>
            <a:r>
              <a:rPr lang="it-IT" sz="1400" dirty="0"/>
              <a:t>Rank </a:t>
            </a:r>
            <a:r>
              <a:rPr lang="it-IT" sz="1400" dirty="0" err="1"/>
              <a:t>is</a:t>
            </a:r>
            <a:r>
              <a:rPr lang="it-IT" sz="1400" dirty="0"/>
              <a:t> significative (**). Coef -0.33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3C6290C-366A-4D2E-B2AA-56826F0174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810" y="1922210"/>
            <a:ext cx="4818316" cy="3074436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F51EDD6D-E873-4153-8B35-D21F410D449C}"/>
              </a:ext>
            </a:extLst>
          </p:cNvPr>
          <p:cNvSpPr/>
          <p:nvPr/>
        </p:nvSpPr>
        <p:spPr>
          <a:xfrm>
            <a:off x="339919" y="236428"/>
            <a:ext cx="1455382" cy="5255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500" dirty="0"/>
              <a:t>Box2: V, M or B? </a:t>
            </a:r>
          </a:p>
        </p:txBody>
      </p:sp>
    </p:spTree>
    <p:extLst>
      <p:ext uri="{BB962C8B-B14F-4D97-AF65-F5344CB8AC3E}">
        <p14:creationId xmlns:p14="http://schemas.microsoft.com/office/powerpoint/2010/main" val="13187978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24AAEBAD-39D2-4A5B-B177-4B8826F41E18}"/>
              </a:ext>
            </a:extLst>
          </p:cNvPr>
          <p:cNvSpPr txBox="1"/>
          <p:nvPr/>
        </p:nvSpPr>
        <p:spPr>
          <a:xfrm>
            <a:off x="2141220" y="662032"/>
            <a:ext cx="1965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Metamer</a:t>
            </a:r>
            <a:r>
              <a:rPr lang="it-IT" dirty="0"/>
              <a:t> </a:t>
            </a:r>
            <a:r>
              <a:rPr lang="it-IT" dirty="0" err="1"/>
              <a:t>level</a:t>
            </a:r>
            <a:endParaRPr lang="it-IT" dirty="0"/>
          </a:p>
        </p:txBody>
      </p:sp>
      <p:pic>
        <p:nvPicPr>
          <p:cNvPr id="18" name="Picture 17" descr="Chart, line chart&#10;&#10;Description automatically generated">
            <a:extLst>
              <a:ext uri="{FF2B5EF4-FFF2-40B4-BE49-F238E27FC236}">
                <a16:creationId xmlns:a16="http://schemas.microsoft.com/office/drawing/2014/main" id="{350F6A45-A9F3-4174-AA99-7482E91A1D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83203"/>
            <a:ext cx="4318876" cy="3239157"/>
          </a:xfrm>
          <a:prstGeom prst="rect">
            <a:avLst/>
          </a:prstGeom>
        </p:spPr>
      </p:pic>
      <p:pic>
        <p:nvPicPr>
          <p:cNvPr id="3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EEC8EE1F-D945-44A5-84C3-70C1178847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3958" y="1972923"/>
            <a:ext cx="4612957" cy="345971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03CFD4B-87E6-4CC1-A86C-8550A971D1E9}"/>
              </a:ext>
            </a:extLst>
          </p:cNvPr>
          <p:cNvSpPr/>
          <p:nvPr/>
        </p:nvSpPr>
        <p:spPr>
          <a:xfrm>
            <a:off x="339919" y="236428"/>
            <a:ext cx="1455382" cy="5255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500" dirty="0"/>
              <a:t>Box2: V, M or B? </a:t>
            </a:r>
          </a:p>
        </p:txBody>
      </p:sp>
    </p:spTree>
    <p:extLst>
      <p:ext uri="{BB962C8B-B14F-4D97-AF65-F5344CB8AC3E}">
        <p14:creationId xmlns:p14="http://schemas.microsoft.com/office/powerpoint/2010/main" val="15386025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1B8540C-B64A-4019-ABEF-0D7CC15E22E7}"/>
              </a:ext>
            </a:extLst>
          </p:cNvPr>
          <p:cNvSpPr/>
          <p:nvPr/>
        </p:nvSpPr>
        <p:spPr>
          <a:xfrm>
            <a:off x="5812544" y="200432"/>
            <a:ext cx="3285449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5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Question1: are the NUMBER of new shoots related to length, </a:t>
            </a:r>
          </a:p>
          <a:p>
            <a:pPr algn="ctr"/>
            <a:r>
              <a:rPr lang="en-US" sz="15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rank and position(bud in </a:t>
            </a:r>
            <a:r>
              <a:rPr lang="en-US" sz="15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sylleptic</a:t>
            </a:r>
            <a:r>
              <a:rPr lang="en-US" sz="15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or bud in parental) 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2EC4111-F38B-445C-9BC4-FBD2DEBCB4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410" y="200432"/>
            <a:ext cx="5555134" cy="3668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9DE5C49-8497-49EA-9EAB-4518DE2B7A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2190" y="1368786"/>
            <a:ext cx="3233964" cy="242547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FB7217F-957D-4049-B870-D03216670B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2797" y="3924090"/>
            <a:ext cx="3383357" cy="253751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0AE2536-FF9C-4318-A831-21757EBA821E}"/>
              </a:ext>
            </a:extLst>
          </p:cNvPr>
          <p:cNvSpPr txBox="1"/>
          <p:nvPr/>
        </p:nvSpPr>
        <p:spPr>
          <a:xfrm>
            <a:off x="929640" y="4115231"/>
            <a:ext cx="364236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 err="1"/>
              <a:t>Conc</a:t>
            </a:r>
            <a:r>
              <a:rPr lang="it-IT" sz="1400" dirty="0"/>
              <a:t>:</a:t>
            </a:r>
          </a:p>
          <a:p>
            <a:pPr marL="342900" indent="-342900" algn="ctr">
              <a:buFont typeface="+mj-lt"/>
              <a:buAutoNum type="arabicPeriod"/>
            </a:pPr>
            <a:r>
              <a:rPr lang="it-IT" sz="1400" dirty="0" err="1"/>
              <a:t>Length</a:t>
            </a:r>
            <a:r>
              <a:rPr lang="it-IT" sz="1400" dirty="0"/>
              <a:t> significative (***). Coef: 0.008;</a:t>
            </a:r>
          </a:p>
          <a:p>
            <a:pPr marL="342900" indent="-342900" algn="ctr">
              <a:buFont typeface="+mj-lt"/>
              <a:buAutoNum type="arabicPeriod"/>
            </a:pPr>
            <a:r>
              <a:rPr lang="it-IT" sz="1400" dirty="0" err="1"/>
              <a:t>Rank_node</a:t>
            </a:r>
            <a:r>
              <a:rPr lang="it-IT" sz="1400" dirty="0"/>
              <a:t> significative(**). Coef:0.022</a:t>
            </a:r>
          </a:p>
          <a:p>
            <a:pPr marL="342900" indent="-342900" algn="ctr">
              <a:buFont typeface="+mj-lt"/>
              <a:buAutoNum type="arabicPeriod"/>
            </a:pPr>
            <a:r>
              <a:rPr lang="it-IT" sz="1400" dirty="0" err="1"/>
              <a:t>Organ</a:t>
            </a:r>
            <a:r>
              <a:rPr lang="it-IT" sz="1400" dirty="0"/>
              <a:t>(</a:t>
            </a:r>
            <a:r>
              <a:rPr lang="it-IT" sz="1400" dirty="0" err="1"/>
              <a:t>bud</a:t>
            </a:r>
            <a:r>
              <a:rPr lang="it-IT" sz="1400" dirty="0"/>
              <a:t> in </a:t>
            </a:r>
            <a:r>
              <a:rPr lang="it-IT" sz="1400" dirty="0" err="1"/>
              <a:t>sylleptic</a:t>
            </a:r>
            <a:r>
              <a:rPr lang="it-IT" sz="1400" dirty="0"/>
              <a:t> or </a:t>
            </a:r>
            <a:r>
              <a:rPr lang="it-IT" sz="1400" dirty="0" err="1"/>
              <a:t>bud</a:t>
            </a:r>
            <a:r>
              <a:rPr lang="it-IT" sz="1400" dirty="0"/>
              <a:t> </a:t>
            </a:r>
            <a:r>
              <a:rPr lang="it-IT" sz="1400" dirty="0" err="1"/>
              <a:t>not</a:t>
            </a:r>
            <a:r>
              <a:rPr lang="it-IT" sz="1400" dirty="0"/>
              <a:t> in </a:t>
            </a:r>
            <a:r>
              <a:rPr lang="it-IT" sz="1400" dirty="0" err="1"/>
              <a:t>sylleptic</a:t>
            </a:r>
            <a:r>
              <a:rPr lang="it-IT" sz="1400" dirty="0"/>
              <a:t>) significative (***). Coef: 0.64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0CB7FEF-0CA3-494D-89D8-6D4E167D15B7}"/>
              </a:ext>
            </a:extLst>
          </p:cNvPr>
          <p:cNvCxnSpPr>
            <a:cxnSpLocks/>
          </p:cNvCxnSpPr>
          <p:nvPr/>
        </p:nvCxnSpPr>
        <p:spPr>
          <a:xfrm flipV="1">
            <a:off x="3301042" y="2329132"/>
            <a:ext cx="730369" cy="1920815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3D9350DC-40B4-4DD7-96FA-2907C946B68A}"/>
              </a:ext>
            </a:extLst>
          </p:cNvPr>
          <p:cNvSpPr txBox="1"/>
          <p:nvPr/>
        </p:nvSpPr>
        <p:spPr>
          <a:xfrm>
            <a:off x="6592450" y="1145161"/>
            <a:ext cx="1965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Metamer</a:t>
            </a:r>
            <a:r>
              <a:rPr lang="it-IT" dirty="0"/>
              <a:t> </a:t>
            </a:r>
            <a:r>
              <a:rPr lang="it-IT" dirty="0" err="1"/>
              <a:t>level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0832479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ABC3C7D-7777-484D-8FDB-829925CA2B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247" y="1876469"/>
            <a:ext cx="4476120" cy="280403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9EB215D-C3AB-4076-A7D7-FF1BF043BBDB}"/>
              </a:ext>
            </a:extLst>
          </p:cNvPr>
          <p:cNvSpPr txBox="1"/>
          <p:nvPr/>
        </p:nvSpPr>
        <p:spPr>
          <a:xfrm>
            <a:off x="219483" y="1256841"/>
            <a:ext cx="863696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/>
              <a:t>New </a:t>
            </a:r>
            <a:r>
              <a:rPr lang="it-IT" sz="1500" dirty="0" err="1"/>
              <a:t>shoots</a:t>
            </a:r>
            <a:r>
              <a:rPr lang="it-IT" sz="1500" dirty="0"/>
              <a:t> (1=</a:t>
            </a:r>
            <a:r>
              <a:rPr lang="it-IT" sz="1500" dirty="0" err="1"/>
              <a:t>present</a:t>
            </a:r>
            <a:r>
              <a:rPr lang="it-IT" sz="1500" dirty="0"/>
              <a:t>, 0=</a:t>
            </a:r>
            <a:r>
              <a:rPr lang="it-IT" sz="1500" dirty="0" err="1"/>
              <a:t>absent</a:t>
            </a:r>
            <a:r>
              <a:rPr lang="it-IT" sz="1500" dirty="0"/>
              <a:t>), in V </a:t>
            </a:r>
            <a:r>
              <a:rPr lang="it-IT" sz="1500" dirty="0" err="1"/>
              <a:t>buds</a:t>
            </a:r>
            <a:r>
              <a:rPr lang="it-IT" sz="1500" dirty="0"/>
              <a:t>, </a:t>
            </a:r>
            <a:r>
              <a:rPr lang="it-IT" sz="1500" dirty="0" err="1"/>
              <a:t>related</a:t>
            </a:r>
            <a:r>
              <a:rPr lang="it-IT" sz="1500" dirty="0"/>
              <a:t> to </a:t>
            </a:r>
            <a:r>
              <a:rPr lang="it-IT" sz="1500" dirty="0" err="1"/>
              <a:t>length</a:t>
            </a:r>
            <a:r>
              <a:rPr lang="it-IT" sz="1500" dirty="0"/>
              <a:t>, </a:t>
            </a:r>
            <a:r>
              <a:rPr lang="it-IT" sz="1500" dirty="0" err="1"/>
              <a:t>rank</a:t>
            </a:r>
            <a:r>
              <a:rPr lang="it-IT" sz="1500" dirty="0"/>
              <a:t> </a:t>
            </a:r>
            <a:r>
              <a:rPr lang="it-IT" sz="1500" dirty="0" err="1"/>
              <a:t>node</a:t>
            </a:r>
            <a:r>
              <a:rPr lang="it-IT" sz="1500" dirty="0"/>
              <a:t> and </a:t>
            </a:r>
            <a:r>
              <a:rPr lang="it-IT" sz="1500" b="1" dirty="0"/>
              <a:t>total </a:t>
            </a:r>
            <a:r>
              <a:rPr lang="it-IT" sz="1500" b="1" dirty="0" err="1"/>
              <a:t>buds</a:t>
            </a:r>
            <a:r>
              <a:rPr lang="it-IT" sz="1500" b="1" dirty="0"/>
              <a:t> </a:t>
            </a:r>
            <a:r>
              <a:rPr lang="it-IT" sz="1500" dirty="0" err="1"/>
              <a:t>at</a:t>
            </a:r>
            <a:r>
              <a:rPr lang="it-IT" sz="1500" dirty="0"/>
              <a:t> </a:t>
            </a:r>
            <a:r>
              <a:rPr lang="it-IT" sz="1500" dirty="0" err="1"/>
              <a:t>that</a:t>
            </a:r>
            <a:r>
              <a:rPr lang="it-IT" sz="1500" dirty="0"/>
              <a:t> </a:t>
            </a:r>
            <a:r>
              <a:rPr lang="it-IT" sz="1500" dirty="0" err="1"/>
              <a:t>rank</a:t>
            </a:r>
            <a:r>
              <a:rPr lang="it-IT" sz="1500" dirty="0"/>
              <a:t>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2A43E3-EB2A-43DA-87F7-A60E5CB478D7}"/>
              </a:ext>
            </a:extLst>
          </p:cNvPr>
          <p:cNvSpPr txBox="1"/>
          <p:nvPr/>
        </p:nvSpPr>
        <p:spPr>
          <a:xfrm>
            <a:off x="294247" y="4981531"/>
            <a:ext cx="364236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 err="1"/>
              <a:t>Conc</a:t>
            </a:r>
            <a:r>
              <a:rPr lang="it-IT" sz="1400" dirty="0"/>
              <a:t>:</a:t>
            </a:r>
          </a:p>
          <a:p>
            <a:pPr marL="342900" indent="-342900" algn="ctr">
              <a:buFont typeface="+mj-lt"/>
              <a:buAutoNum type="arabicPeriod"/>
            </a:pPr>
            <a:r>
              <a:rPr lang="it-IT" sz="1400" dirty="0" err="1"/>
              <a:t>Length</a:t>
            </a:r>
            <a:r>
              <a:rPr lang="it-IT" sz="1400" dirty="0"/>
              <a:t> significative (*). Coef: 0.02;</a:t>
            </a:r>
          </a:p>
          <a:p>
            <a:pPr marL="342900" indent="-342900" algn="ctr">
              <a:buFont typeface="+mj-lt"/>
              <a:buAutoNum type="arabicPeriod"/>
            </a:pPr>
            <a:r>
              <a:rPr lang="it-IT" sz="1400" dirty="0"/>
              <a:t>Tot </a:t>
            </a:r>
            <a:r>
              <a:rPr lang="it-IT" sz="1400" dirty="0" err="1"/>
              <a:t>buds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significative(**). Coef: -0.28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2280423-E668-4803-B46E-2696AEC60C77}"/>
              </a:ext>
            </a:extLst>
          </p:cNvPr>
          <p:cNvCxnSpPr>
            <a:cxnSpLocks/>
          </p:cNvCxnSpPr>
          <p:nvPr/>
        </p:nvCxnSpPr>
        <p:spPr>
          <a:xfrm flipV="1">
            <a:off x="2766204" y="3496574"/>
            <a:ext cx="74762" cy="177129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7F38C08-CAAD-4E85-8368-6191EB882FA9}"/>
              </a:ext>
            </a:extLst>
          </p:cNvPr>
          <p:cNvSpPr txBox="1"/>
          <p:nvPr/>
        </p:nvSpPr>
        <p:spPr>
          <a:xfrm>
            <a:off x="5164347" y="2763863"/>
            <a:ext cx="2909029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500" dirty="0"/>
              <a:t>PERMUTATION BOX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it-IT" sz="1500" dirty="0" err="1"/>
              <a:t>Permuting</a:t>
            </a:r>
            <a:r>
              <a:rPr lang="it-IT" sz="1500" dirty="0"/>
              <a:t> «</a:t>
            </a:r>
            <a:r>
              <a:rPr lang="it-IT" sz="1500" dirty="0" err="1"/>
              <a:t>tot_buds</a:t>
            </a:r>
            <a:r>
              <a:rPr lang="it-IT" sz="1500" dirty="0"/>
              <a:t>» </a:t>
            </a:r>
            <a:r>
              <a:rPr lang="it-IT" sz="1500" dirty="0" err="1"/>
              <a:t>it</a:t>
            </a:r>
            <a:r>
              <a:rPr lang="it-IT" sz="1500" dirty="0"/>
              <a:t> </a:t>
            </a:r>
            <a:r>
              <a:rPr lang="it-IT" sz="1500" dirty="0" err="1"/>
              <a:t>is</a:t>
            </a:r>
            <a:r>
              <a:rPr lang="it-IT" sz="1500" dirty="0"/>
              <a:t> </a:t>
            </a:r>
            <a:r>
              <a:rPr lang="it-IT" sz="1500" dirty="0" err="1"/>
              <a:t>not</a:t>
            </a:r>
            <a:r>
              <a:rPr lang="it-IT" sz="1500" dirty="0"/>
              <a:t> more </a:t>
            </a:r>
            <a:r>
              <a:rPr lang="it-IT" sz="1500" dirty="0" err="1"/>
              <a:t>significant</a:t>
            </a:r>
            <a:r>
              <a:rPr lang="it-IT" sz="1500" dirty="0"/>
              <a:t>;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it-IT" sz="1500" dirty="0" err="1"/>
              <a:t>Permuting</a:t>
            </a:r>
            <a:r>
              <a:rPr lang="it-IT" sz="1500" dirty="0"/>
              <a:t> «</a:t>
            </a:r>
            <a:r>
              <a:rPr lang="it-IT" sz="1500" dirty="0" err="1"/>
              <a:t>length</a:t>
            </a:r>
            <a:r>
              <a:rPr lang="it-IT" sz="1500" dirty="0"/>
              <a:t>» </a:t>
            </a:r>
            <a:r>
              <a:rPr lang="it-IT" sz="1500" dirty="0" err="1"/>
              <a:t>it</a:t>
            </a:r>
            <a:r>
              <a:rPr lang="it-IT" sz="1500" dirty="0"/>
              <a:t> </a:t>
            </a:r>
            <a:r>
              <a:rPr lang="it-IT" sz="1500" dirty="0" err="1"/>
              <a:t>is</a:t>
            </a:r>
            <a:r>
              <a:rPr lang="it-IT" sz="1500" dirty="0"/>
              <a:t> </a:t>
            </a:r>
            <a:r>
              <a:rPr lang="it-IT" sz="1500" dirty="0" err="1"/>
              <a:t>not</a:t>
            </a:r>
            <a:r>
              <a:rPr lang="it-IT" sz="1500" dirty="0"/>
              <a:t> more </a:t>
            </a:r>
            <a:r>
              <a:rPr lang="it-IT" sz="1500" dirty="0" err="1"/>
              <a:t>significant</a:t>
            </a:r>
            <a:r>
              <a:rPr lang="it-IT" sz="1500" dirty="0"/>
              <a:t>;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22AEC30-51B0-4205-A869-4943CDB58B1B}"/>
              </a:ext>
            </a:extLst>
          </p:cNvPr>
          <p:cNvSpPr/>
          <p:nvPr/>
        </p:nvSpPr>
        <p:spPr>
          <a:xfrm>
            <a:off x="402879" y="306339"/>
            <a:ext cx="1163044" cy="571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500" dirty="0"/>
              <a:t>Box3: do </a:t>
            </a:r>
            <a:r>
              <a:rPr lang="it-IT" sz="1500" dirty="0" err="1"/>
              <a:t>you</a:t>
            </a:r>
            <a:r>
              <a:rPr lang="it-IT" sz="1500" dirty="0"/>
              <a:t> </a:t>
            </a:r>
            <a:r>
              <a:rPr lang="it-IT" sz="1500" dirty="0" err="1"/>
              <a:t>burst</a:t>
            </a:r>
            <a:r>
              <a:rPr lang="it-IT" sz="1500" dirty="0"/>
              <a:t>?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C71F92-2E6C-4232-9077-41C0AA56BDBF}"/>
              </a:ext>
            </a:extLst>
          </p:cNvPr>
          <p:cNvSpPr/>
          <p:nvPr/>
        </p:nvSpPr>
        <p:spPr>
          <a:xfrm>
            <a:off x="1556859" y="90237"/>
            <a:ext cx="220130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From V</a:t>
            </a:r>
          </a:p>
        </p:txBody>
      </p:sp>
    </p:spTree>
    <p:extLst>
      <p:ext uri="{BB962C8B-B14F-4D97-AF65-F5344CB8AC3E}">
        <p14:creationId xmlns:p14="http://schemas.microsoft.com/office/powerpoint/2010/main" val="19712130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9EB215D-C3AB-4076-A7D7-FF1BF043BBDB}"/>
              </a:ext>
            </a:extLst>
          </p:cNvPr>
          <p:cNvSpPr txBox="1"/>
          <p:nvPr/>
        </p:nvSpPr>
        <p:spPr>
          <a:xfrm>
            <a:off x="219484" y="1324140"/>
            <a:ext cx="892451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/>
              <a:t>New </a:t>
            </a:r>
            <a:r>
              <a:rPr lang="it-IT" sz="1500" dirty="0" err="1"/>
              <a:t>shoots</a:t>
            </a:r>
            <a:r>
              <a:rPr lang="it-IT" sz="1500" dirty="0"/>
              <a:t> (1=</a:t>
            </a:r>
            <a:r>
              <a:rPr lang="it-IT" sz="1500" dirty="0" err="1"/>
              <a:t>present</a:t>
            </a:r>
            <a:r>
              <a:rPr lang="it-IT" sz="1500" dirty="0"/>
              <a:t>, 0=</a:t>
            </a:r>
            <a:r>
              <a:rPr lang="it-IT" sz="1500" dirty="0" err="1"/>
              <a:t>absent</a:t>
            </a:r>
            <a:r>
              <a:rPr lang="it-IT" sz="1500" dirty="0"/>
              <a:t>), in V </a:t>
            </a:r>
            <a:r>
              <a:rPr lang="it-IT" sz="1500" dirty="0" err="1"/>
              <a:t>buds</a:t>
            </a:r>
            <a:r>
              <a:rPr lang="it-IT" sz="1500" dirty="0"/>
              <a:t>, </a:t>
            </a:r>
            <a:r>
              <a:rPr lang="it-IT" sz="1500" dirty="0" err="1"/>
              <a:t>related</a:t>
            </a:r>
            <a:r>
              <a:rPr lang="it-IT" sz="1500" dirty="0"/>
              <a:t> to </a:t>
            </a:r>
            <a:r>
              <a:rPr lang="it-IT" sz="1500" dirty="0" err="1"/>
              <a:t>length</a:t>
            </a:r>
            <a:r>
              <a:rPr lang="it-IT" sz="1500" dirty="0"/>
              <a:t>, </a:t>
            </a:r>
            <a:r>
              <a:rPr lang="it-IT" sz="1500" dirty="0" err="1"/>
              <a:t>rank</a:t>
            </a:r>
            <a:r>
              <a:rPr lang="it-IT" sz="1500" dirty="0"/>
              <a:t> </a:t>
            </a:r>
            <a:r>
              <a:rPr lang="it-IT" sz="1500" dirty="0" err="1"/>
              <a:t>node</a:t>
            </a:r>
            <a:r>
              <a:rPr lang="it-IT" sz="1500" dirty="0"/>
              <a:t> and </a:t>
            </a:r>
            <a:r>
              <a:rPr lang="it-IT" sz="1500" b="1" dirty="0" err="1"/>
              <a:t>v+m</a:t>
            </a:r>
            <a:r>
              <a:rPr lang="it-IT" sz="1500" dirty="0"/>
              <a:t> </a:t>
            </a:r>
            <a:r>
              <a:rPr lang="it-IT" sz="1500" dirty="0" err="1"/>
              <a:t>at</a:t>
            </a:r>
            <a:r>
              <a:rPr lang="it-IT" sz="1500" dirty="0"/>
              <a:t> </a:t>
            </a:r>
            <a:r>
              <a:rPr lang="it-IT" sz="1500" dirty="0" err="1"/>
              <a:t>that</a:t>
            </a:r>
            <a:r>
              <a:rPr lang="it-IT" sz="1500" dirty="0"/>
              <a:t> </a:t>
            </a:r>
            <a:r>
              <a:rPr lang="it-IT" sz="1500" dirty="0" err="1"/>
              <a:t>rank</a:t>
            </a:r>
            <a:r>
              <a:rPr lang="it-IT" sz="1500" dirty="0"/>
              <a:t>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2A43E3-EB2A-43DA-87F7-A60E5CB478D7}"/>
              </a:ext>
            </a:extLst>
          </p:cNvPr>
          <p:cNvSpPr txBox="1"/>
          <p:nvPr/>
        </p:nvSpPr>
        <p:spPr>
          <a:xfrm>
            <a:off x="294247" y="4981531"/>
            <a:ext cx="364236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 err="1"/>
              <a:t>Conc</a:t>
            </a:r>
            <a:r>
              <a:rPr lang="it-IT" sz="1400" dirty="0"/>
              <a:t>:</a:t>
            </a:r>
          </a:p>
          <a:p>
            <a:pPr marL="342900" indent="-342900" algn="ctr">
              <a:buFont typeface="+mj-lt"/>
              <a:buAutoNum type="arabicPeriod"/>
            </a:pPr>
            <a:r>
              <a:rPr lang="it-IT" sz="1400" dirty="0" err="1"/>
              <a:t>Length</a:t>
            </a:r>
            <a:r>
              <a:rPr lang="it-IT" sz="1400" dirty="0"/>
              <a:t> significative (**). Coef: 0.02;</a:t>
            </a:r>
          </a:p>
          <a:p>
            <a:pPr marL="342900" indent="-342900" algn="ctr">
              <a:buFont typeface="+mj-lt"/>
              <a:buAutoNum type="arabicPeriod"/>
            </a:pPr>
            <a:r>
              <a:rPr lang="it-IT" sz="1400" dirty="0"/>
              <a:t>V </a:t>
            </a:r>
            <a:r>
              <a:rPr lang="it-IT" sz="1400" dirty="0" err="1"/>
              <a:t>is</a:t>
            </a:r>
            <a:r>
              <a:rPr lang="it-IT" sz="1400" dirty="0"/>
              <a:t> significative(***). Coef: -0.71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F38C08-CAAD-4E85-8368-6191EB882FA9}"/>
              </a:ext>
            </a:extLst>
          </p:cNvPr>
          <p:cNvSpPr txBox="1"/>
          <p:nvPr/>
        </p:nvSpPr>
        <p:spPr>
          <a:xfrm>
            <a:off x="4773284" y="2382351"/>
            <a:ext cx="3985403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500" dirty="0"/>
              <a:t>PERMUTATION BOX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it-IT" sz="1500" dirty="0" err="1"/>
              <a:t>Permuting</a:t>
            </a:r>
            <a:r>
              <a:rPr lang="it-IT" sz="1500" dirty="0"/>
              <a:t> «v» </a:t>
            </a:r>
            <a:r>
              <a:rPr lang="it-IT" sz="1500" dirty="0" err="1"/>
              <a:t>it</a:t>
            </a:r>
            <a:r>
              <a:rPr lang="it-IT" sz="1500" dirty="0"/>
              <a:t> </a:t>
            </a:r>
            <a:r>
              <a:rPr lang="it-IT" sz="1500" dirty="0" err="1"/>
              <a:t>is</a:t>
            </a:r>
            <a:r>
              <a:rPr lang="it-IT" sz="1500" dirty="0"/>
              <a:t> </a:t>
            </a:r>
            <a:r>
              <a:rPr lang="it-IT" sz="1500" dirty="0" err="1"/>
              <a:t>not</a:t>
            </a:r>
            <a:r>
              <a:rPr lang="it-IT" sz="1500" dirty="0"/>
              <a:t> more </a:t>
            </a:r>
            <a:r>
              <a:rPr lang="it-IT" sz="1500" dirty="0" err="1"/>
              <a:t>significant</a:t>
            </a:r>
            <a:r>
              <a:rPr lang="it-IT" sz="1500" dirty="0"/>
              <a:t>; </a:t>
            </a:r>
            <a:r>
              <a:rPr lang="it-IT" sz="1500" dirty="0" err="1"/>
              <a:t>but</a:t>
            </a:r>
            <a:r>
              <a:rPr lang="it-IT" sz="1500" dirty="0"/>
              <a:t> M starts </a:t>
            </a:r>
            <a:r>
              <a:rPr lang="it-IT" sz="1500" dirty="0" err="1"/>
              <a:t>being</a:t>
            </a:r>
            <a:r>
              <a:rPr lang="it-IT" sz="1500" dirty="0"/>
              <a:t> significative(*) </a:t>
            </a:r>
            <a:r>
              <a:rPr lang="it-IT" sz="1500" dirty="0" err="1"/>
              <a:t>coef</a:t>
            </a:r>
            <a:r>
              <a:rPr lang="it-IT" sz="1500" dirty="0"/>
              <a:t>=0.28. DOES IT MEANS THAT V MASK M?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it-IT" sz="1500" dirty="0" err="1"/>
              <a:t>Permuting</a:t>
            </a:r>
            <a:r>
              <a:rPr lang="it-IT" sz="1500" dirty="0"/>
              <a:t> «</a:t>
            </a:r>
            <a:r>
              <a:rPr lang="it-IT" sz="1500" dirty="0" err="1"/>
              <a:t>length</a:t>
            </a:r>
            <a:r>
              <a:rPr lang="it-IT" sz="1500" dirty="0"/>
              <a:t>» </a:t>
            </a:r>
            <a:r>
              <a:rPr lang="it-IT" sz="1500" dirty="0" err="1"/>
              <a:t>it</a:t>
            </a:r>
            <a:r>
              <a:rPr lang="it-IT" sz="1500" dirty="0"/>
              <a:t> </a:t>
            </a:r>
            <a:r>
              <a:rPr lang="it-IT" sz="1500" dirty="0" err="1"/>
              <a:t>is</a:t>
            </a:r>
            <a:r>
              <a:rPr lang="it-IT" sz="1500" dirty="0"/>
              <a:t> </a:t>
            </a:r>
            <a:r>
              <a:rPr lang="it-IT" sz="1500" dirty="0" err="1"/>
              <a:t>not</a:t>
            </a:r>
            <a:r>
              <a:rPr lang="it-IT" sz="1500" dirty="0"/>
              <a:t> more </a:t>
            </a:r>
            <a:r>
              <a:rPr lang="it-IT" sz="1500" dirty="0" err="1"/>
              <a:t>significant</a:t>
            </a:r>
            <a:r>
              <a:rPr lang="it-IT" sz="1500" dirty="0"/>
              <a:t>;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27BA4B7-F44A-4D0B-B118-58B263071B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75" y="1757402"/>
            <a:ext cx="4529988" cy="2935055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2280423-E668-4803-B46E-2696AEC60C77}"/>
              </a:ext>
            </a:extLst>
          </p:cNvPr>
          <p:cNvCxnSpPr>
            <a:cxnSpLocks/>
          </p:cNvCxnSpPr>
          <p:nvPr/>
        </p:nvCxnSpPr>
        <p:spPr>
          <a:xfrm flipV="1">
            <a:off x="2766204" y="3496574"/>
            <a:ext cx="74762" cy="177129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E79EE4AE-9913-4CB5-890E-D5F773F31095}"/>
              </a:ext>
            </a:extLst>
          </p:cNvPr>
          <p:cNvSpPr/>
          <p:nvPr/>
        </p:nvSpPr>
        <p:spPr>
          <a:xfrm>
            <a:off x="402879" y="306339"/>
            <a:ext cx="1163044" cy="571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500" dirty="0"/>
              <a:t>Box3: do </a:t>
            </a:r>
            <a:r>
              <a:rPr lang="it-IT" sz="1500" dirty="0" err="1"/>
              <a:t>you</a:t>
            </a:r>
            <a:r>
              <a:rPr lang="it-IT" sz="1500" dirty="0"/>
              <a:t> </a:t>
            </a:r>
            <a:r>
              <a:rPr lang="it-IT" sz="1500" dirty="0" err="1"/>
              <a:t>burst</a:t>
            </a:r>
            <a:r>
              <a:rPr lang="it-IT" sz="1500" dirty="0"/>
              <a:t>?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D1C5E4C-8F85-4C15-A1AC-9502D1D448E1}"/>
              </a:ext>
            </a:extLst>
          </p:cNvPr>
          <p:cNvSpPr/>
          <p:nvPr/>
        </p:nvSpPr>
        <p:spPr>
          <a:xfrm>
            <a:off x="1556859" y="90237"/>
            <a:ext cx="220130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From V</a:t>
            </a:r>
          </a:p>
        </p:txBody>
      </p:sp>
    </p:spTree>
    <p:extLst>
      <p:ext uri="{BB962C8B-B14F-4D97-AF65-F5344CB8AC3E}">
        <p14:creationId xmlns:p14="http://schemas.microsoft.com/office/powerpoint/2010/main" val="10599506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B8008CA-E7FE-400D-B30B-E054AC2E923E}"/>
              </a:ext>
            </a:extLst>
          </p:cNvPr>
          <p:cNvSpPr/>
          <p:nvPr/>
        </p:nvSpPr>
        <p:spPr>
          <a:xfrm>
            <a:off x="2272265" y="120768"/>
            <a:ext cx="442454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Conclusion “V”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860CC4-FB8E-4334-9A17-5DA2FB01133E}"/>
              </a:ext>
            </a:extLst>
          </p:cNvPr>
          <p:cNvSpPr txBox="1"/>
          <p:nvPr/>
        </p:nvSpPr>
        <p:spPr>
          <a:xfrm>
            <a:off x="262393" y="1044098"/>
            <a:ext cx="73629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BUD V </a:t>
            </a:r>
            <a:r>
              <a:rPr lang="it-IT" dirty="0" err="1"/>
              <a:t>burst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explained</a:t>
            </a:r>
            <a:r>
              <a:rPr lang="it-IT" dirty="0"/>
              <a:t> by: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Shoot</a:t>
            </a:r>
            <a:r>
              <a:rPr lang="it-IT" dirty="0"/>
              <a:t> </a:t>
            </a:r>
            <a:r>
              <a:rPr lang="it-IT" dirty="0" err="1"/>
              <a:t>length</a:t>
            </a:r>
            <a:r>
              <a:rPr lang="it-IT" dirty="0"/>
              <a:t> (+);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Tot </a:t>
            </a:r>
            <a:r>
              <a:rPr lang="it-IT" dirty="0" err="1"/>
              <a:t>buds</a:t>
            </a:r>
            <a:r>
              <a:rPr lang="it-IT" dirty="0"/>
              <a:t> (-):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/>
              <a:t>Vegetative (-) and mixed (+): VEGETATIVE MASK MIXED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4988723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angle 63">
            <a:extLst>
              <a:ext uri="{FF2B5EF4-FFF2-40B4-BE49-F238E27FC236}">
                <a16:creationId xmlns:a16="http://schemas.microsoft.com/office/drawing/2014/main" id="{FD573424-E291-42DC-81E5-5FC2D119ACBE}"/>
              </a:ext>
            </a:extLst>
          </p:cNvPr>
          <p:cNvSpPr/>
          <p:nvPr/>
        </p:nvSpPr>
        <p:spPr>
          <a:xfrm>
            <a:off x="3639020" y="31721"/>
            <a:ext cx="1865960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0" cap="none" spc="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Winter_ year =n</a:t>
            </a: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21DFD159-F3BA-480D-BBD0-9F486C525D9A}"/>
              </a:ext>
            </a:extLst>
          </p:cNvPr>
          <p:cNvSpPr/>
          <p:nvPr/>
        </p:nvSpPr>
        <p:spPr>
          <a:xfrm>
            <a:off x="638175" y="4674930"/>
            <a:ext cx="123825" cy="1524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8430BA3C-26F2-405C-AD49-FFF2158F8410}"/>
              </a:ext>
            </a:extLst>
          </p:cNvPr>
          <p:cNvSpPr/>
          <p:nvPr/>
        </p:nvSpPr>
        <p:spPr>
          <a:xfrm>
            <a:off x="628649" y="4962525"/>
            <a:ext cx="123825" cy="152400"/>
          </a:xfrm>
          <a:prstGeom prst="ellipse">
            <a:avLst/>
          </a:prstGeom>
          <a:solidFill>
            <a:srgbClr val="FF66FF"/>
          </a:solidFill>
          <a:ln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7491321C-FD21-4DA6-8760-0030DAA3D9DD}"/>
              </a:ext>
            </a:extLst>
          </p:cNvPr>
          <p:cNvSpPr/>
          <p:nvPr/>
        </p:nvSpPr>
        <p:spPr>
          <a:xfrm>
            <a:off x="628648" y="5286374"/>
            <a:ext cx="123825" cy="1524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ABD0379F-E0FB-4E18-BBD2-4A480D9AA6A1}"/>
              </a:ext>
            </a:extLst>
          </p:cNvPr>
          <p:cNvSpPr/>
          <p:nvPr/>
        </p:nvSpPr>
        <p:spPr>
          <a:xfrm>
            <a:off x="667700" y="5610223"/>
            <a:ext cx="45719" cy="866775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F674EF46-7447-458E-84FB-ED375FEB38C1}"/>
              </a:ext>
            </a:extLst>
          </p:cNvPr>
          <p:cNvSpPr txBox="1"/>
          <p:nvPr/>
        </p:nvSpPr>
        <p:spPr>
          <a:xfrm>
            <a:off x="895350" y="5778044"/>
            <a:ext cx="819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catkin</a:t>
            </a:r>
            <a:endParaRPr lang="it-IT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1537AB3-8833-4BFC-A059-283DBCBC8DB9}"/>
              </a:ext>
            </a:extLst>
          </p:cNvPr>
          <p:cNvSpPr txBox="1"/>
          <p:nvPr/>
        </p:nvSpPr>
        <p:spPr>
          <a:xfrm>
            <a:off x="895350" y="5240891"/>
            <a:ext cx="1508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Blind </a:t>
            </a:r>
            <a:r>
              <a:rPr lang="it-IT" dirty="0" err="1"/>
              <a:t>node</a:t>
            </a:r>
            <a:endParaRPr lang="it-IT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04233524-31A8-4D33-A0AF-486894D7DB52}"/>
              </a:ext>
            </a:extLst>
          </p:cNvPr>
          <p:cNvSpPr txBox="1"/>
          <p:nvPr/>
        </p:nvSpPr>
        <p:spPr>
          <a:xfrm>
            <a:off x="895350" y="4857750"/>
            <a:ext cx="1508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Mixed </a:t>
            </a:r>
            <a:r>
              <a:rPr lang="it-IT" dirty="0" err="1"/>
              <a:t>bud</a:t>
            </a:r>
            <a:endParaRPr lang="it-IT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07EEDDD3-35E9-4F94-996D-201C1F6DD38C}"/>
              </a:ext>
            </a:extLst>
          </p:cNvPr>
          <p:cNvSpPr txBox="1"/>
          <p:nvPr/>
        </p:nvSpPr>
        <p:spPr>
          <a:xfrm>
            <a:off x="895350" y="460298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vegetative </a:t>
            </a:r>
            <a:r>
              <a:rPr lang="it-IT" dirty="0" err="1"/>
              <a:t>bud</a:t>
            </a:r>
            <a:endParaRPr lang="it-IT" dirty="0"/>
          </a:p>
        </p:txBody>
      </p:sp>
      <p:pic>
        <p:nvPicPr>
          <p:cNvPr id="73" name="Picture 72" descr="A picture containing outdoor, sky, person, plant&#10;&#10;Description automatically generated">
            <a:extLst>
              <a:ext uri="{FF2B5EF4-FFF2-40B4-BE49-F238E27FC236}">
                <a16:creationId xmlns:a16="http://schemas.microsoft.com/office/drawing/2014/main" id="{385C3AE6-BCD0-40DF-AC47-47A6730EAC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399" y="574262"/>
            <a:ext cx="3648384" cy="4864512"/>
          </a:xfrm>
          <a:prstGeom prst="rect">
            <a:avLst/>
          </a:prstGeom>
        </p:spPr>
      </p:pic>
      <p:sp>
        <p:nvSpPr>
          <p:cNvPr id="80" name="Oval 79">
            <a:extLst>
              <a:ext uri="{FF2B5EF4-FFF2-40B4-BE49-F238E27FC236}">
                <a16:creationId xmlns:a16="http://schemas.microsoft.com/office/drawing/2014/main" id="{B92E254F-AAC5-491B-AD8F-A7DA76D3D7F4}"/>
              </a:ext>
            </a:extLst>
          </p:cNvPr>
          <p:cNvSpPr/>
          <p:nvPr/>
        </p:nvSpPr>
        <p:spPr>
          <a:xfrm rot="1634335">
            <a:off x="5487927" y="1499565"/>
            <a:ext cx="530074" cy="120708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6CF9490F-498E-47D3-8F65-C5D2DE1D941C}"/>
              </a:ext>
            </a:extLst>
          </p:cNvPr>
          <p:cNvSpPr/>
          <p:nvPr/>
        </p:nvSpPr>
        <p:spPr>
          <a:xfrm rot="719367">
            <a:off x="5965183" y="1757546"/>
            <a:ext cx="530074" cy="120708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A22B399C-7F1D-4CF8-B7A9-413C39A38C01}"/>
              </a:ext>
            </a:extLst>
          </p:cNvPr>
          <p:cNvCxnSpPr>
            <a:cxnSpLocks/>
          </p:cNvCxnSpPr>
          <p:nvPr/>
        </p:nvCxnSpPr>
        <p:spPr>
          <a:xfrm>
            <a:off x="3999001" y="2533650"/>
            <a:ext cx="449327" cy="342906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B1895C4B-B34A-4509-B18A-37D2CA058A0C}"/>
              </a:ext>
            </a:extLst>
          </p:cNvPr>
          <p:cNvCxnSpPr>
            <a:cxnSpLocks/>
            <a:stCxn id="80" idx="4"/>
          </p:cNvCxnSpPr>
          <p:nvPr/>
        </p:nvCxnSpPr>
        <p:spPr>
          <a:xfrm flipH="1">
            <a:off x="4600728" y="2639718"/>
            <a:ext cx="875994" cy="347539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3E94C985-3ECC-4EF1-86EB-9CDE274D23BB}"/>
              </a:ext>
            </a:extLst>
          </p:cNvPr>
          <p:cNvSpPr txBox="1"/>
          <p:nvPr/>
        </p:nvSpPr>
        <p:spPr>
          <a:xfrm>
            <a:off x="3743324" y="6147376"/>
            <a:ext cx="25215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SYLLEPTIC SHOOTS</a:t>
            </a:r>
          </a:p>
          <a:p>
            <a:r>
              <a:rPr lang="it-IT" dirty="0"/>
              <a:t>(elongate in spring n-1)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54D3B24-8628-4198-8020-A8B2F28B1A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48" y="1140162"/>
            <a:ext cx="3614675" cy="3449043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7A28B62B-A2AE-418B-9F50-ADA3193613BC}"/>
              </a:ext>
            </a:extLst>
          </p:cNvPr>
          <p:cNvGrpSpPr/>
          <p:nvPr/>
        </p:nvGrpSpPr>
        <p:grpSpPr>
          <a:xfrm>
            <a:off x="535632" y="1265405"/>
            <a:ext cx="3973489" cy="2088587"/>
            <a:chOff x="535632" y="1265405"/>
            <a:chExt cx="3973489" cy="2088587"/>
          </a:xfrm>
        </p:grpSpPr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C8EE418D-07EB-4FBD-A13F-5166C5E69977}"/>
                </a:ext>
              </a:extLst>
            </p:cNvPr>
            <p:cNvSpPr/>
            <p:nvPr/>
          </p:nvSpPr>
          <p:spPr>
            <a:xfrm rot="19891968">
              <a:off x="3632511" y="2162174"/>
              <a:ext cx="876610" cy="314325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597BF25B-54DB-4301-B005-89B1069B40DC}"/>
                </a:ext>
              </a:extLst>
            </p:cNvPr>
            <p:cNvSpPr/>
            <p:nvPr/>
          </p:nvSpPr>
          <p:spPr>
            <a:xfrm rot="21433891">
              <a:off x="2161691" y="1378999"/>
              <a:ext cx="876610" cy="50383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C2A0E3A8-5FDA-4927-B935-4123B3D6B8A3}"/>
                </a:ext>
              </a:extLst>
            </p:cNvPr>
            <p:cNvSpPr/>
            <p:nvPr/>
          </p:nvSpPr>
          <p:spPr>
            <a:xfrm rot="21433891">
              <a:off x="535632" y="2257538"/>
              <a:ext cx="876610" cy="39136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9278FEEC-44B1-4C11-A092-937A4A503A8F}"/>
                </a:ext>
              </a:extLst>
            </p:cNvPr>
            <p:cNvSpPr/>
            <p:nvPr/>
          </p:nvSpPr>
          <p:spPr>
            <a:xfrm rot="21433891">
              <a:off x="1901441" y="2818610"/>
              <a:ext cx="490127" cy="535382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2A0F7AA3-7E9A-4076-A7E2-ADD4773A09A2}"/>
                </a:ext>
              </a:extLst>
            </p:cNvPr>
            <p:cNvSpPr/>
            <p:nvPr/>
          </p:nvSpPr>
          <p:spPr>
            <a:xfrm rot="14874593">
              <a:off x="3107205" y="1546547"/>
              <a:ext cx="876610" cy="314325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8F8BE4F-815D-49C2-9240-D0C4C5199F54}"/>
              </a:ext>
            </a:extLst>
          </p:cNvPr>
          <p:cNvCxnSpPr/>
          <p:nvPr/>
        </p:nvCxnSpPr>
        <p:spPr>
          <a:xfrm>
            <a:off x="526692" y="4277802"/>
            <a:ext cx="506978" cy="0"/>
          </a:xfrm>
          <a:prstGeom prst="line">
            <a:avLst/>
          </a:prstGeom>
          <a:ln w="571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0F89F1C-0A56-41F1-A1C5-F9E51B02C131}"/>
              </a:ext>
            </a:extLst>
          </p:cNvPr>
          <p:cNvCxnSpPr/>
          <p:nvPr/>
        </p:nvCxnSpPr>
        <p:spPr>
          <a:xfrm>
            <a:off x="526692" y="4414299"/>
            <a:ext cx="506978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606250E-68AA-439B-994E-F39B6F6E0C9B}"/>
              </a:ext>
            </a:extLst>
          </p:cNvPr>
          <p:cNvSpPr txBox="1"/>
          <p:nvPr/>
        </p:nvSpPr>
        <p:spPr>
          <a:xfrm>
            <a:off x="1023666" y="4010479"/>
            <a:ext cx="2369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Proleptic</a:t>
            </a:r>
            <a:r>
              <a:rPr lang="it-IT" dirty="0"/>
              <a:t> </a:t>
            </a:r>
            <a:r>
              <a:rPr lang="it-IT" dirty="0" err="1"/>
              <a:t>shoot</a:t>
            </a:r>
            <a:endParaRPr lang="it-IT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9019588-DC9A-452D-B90D-55FD87947AF2}"/>
              </a:ext>
            </a:extLst>
          </p:cNvPr>
          <p:cNvSpPr txBox="1"/>
          <p:nvPr/>
        </p:nvSpPr>
        <p:spPr>
          <a:xfrm>
            <a:off x="1011651" y="4248180"/>
            <a:ext cx="2369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Sylleptic</a:t>
            </a:r>
            <a:r>
              <a:rPr lang="it-IT" dirty="0"/>
              <a:t> </a:t>
            </a:r>
            <a:r>
              <a:rPr lang="it-IT" dirty="0" err="1"/>
              <a:t>shoot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2617896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9EB215D-C3AB-4076-A7D7-FF1BF043BBDB}"/>
              </a:ext>
            </a:extLst>
          </p:cNvPr>
          <p:cNvSpPr txBox="1"/>
          <p:nvPr/>
        </p:nvSpPr>
        <p:spPr>
          <a:xfrm>
            <a:off x="219483" y="1256841"/>
            <a:ext cx="863696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/>
              <a:t>New </a:t>
            </a:r>
            <a:r>
              <a:rPr lang="it-IT" sz="1500" dirty="0" err="1"/>
              <a:t>shoots</a:t>
            </a:r>
            <a:r>
              <a:rPr lang="it-IT" sz="1500" dirty="0"/>
              <a:t> (1=</a:t>
            </a:r>
            <a:r>
              <a:rPr lang="it-IT" sz="1500" dirty="0" err="1"/>
              <a:t>present</a:t>
            </a:r>
            <a:r>
              <a:rPr lang="it-IT" sz="1500" dirty="0"/>
              <a:t>, 0=</a:t>
            </a:r>
            <a:r>
              <a:rPr lang="it-IT" sz="1500" dirty="0" err="1"/>
              <a:t>absent</a:t>
            </a:r>
            <a:r>
              <a:rPr lang="it-IT" sz="1500" dirty="0"/>
              <a:t>), in M </a:t>
            </a:r>
            <a:r>
              <a:rPr lang="it-IT" sz="1500" dirty="0" err="1"/>
              <a:t>buds</a:t>
            </a:r>
            <a:r>
              <a:rPr lang="it-IT" sz="1500" dirty="0"/>
              <a:t>, </a:t>
            </a:r>
            <a:r>
              <a:rPr lang="it-IT" sz="1500" dirty="0" err="1"/>
              <a:t>related</a:t>
            </a:r>
            <a:r>
              <a:rPr lang="it-IT" sz="1500" dirty="0"/>
              <a:t> to </a:t>
            </a:r>
            <a:r>
              <a:rPr lang="it-IT" sz="1500" dirty="0" err="1"/>
              <a:t>length</a:t>
            </a:r>
            <a:r>
              <a:rPr lang="it-IT" sz="1500" dirty="0"/>
              <a:t>, </a:t>
            </a:r>
            <a:r>
              <a:rPr lang="it-IT" sz="1500" dirty="0" err="1"/>
              <a:t>rank</a:t>
            </a:r>
            <a:r>
              <a:rPr lang="it-IT" sz="1500" dirty="0"/>
              <a:t> </a:t>
            </a:r>
            <a:r>
              <a:rPr lang="it-IT" sz="1500" dirty="0" err="1"/>
              <a:t>node</a:t>
            </a:r>
            <a:r>
              <a:rPr lang="it-IT" sz="1500" dirty="0"/>
              <a:t> and </a:t>
            </a:r>
            <a:r>
              <a:rPr lang="it-IT" sz="1500" b="1" dirty="0"/>
              <a:t>total </a:t>
            </a:r>
            <a:r>
              <a:rPr lang="it-IT" sz="1500" b="1" dirty="0" err="1"/>
              <a:t>buds</a:t>
            </a:r>
            <a:r>
              <a:rPr lang="it-IT" sz="1500" b="1" dirty="0"/>
              <a:t> </a:t>
            </a:r>
            <a:r>
              <a:rPr lang="it-IT" sz="1500" dirty="0" err="1"/>
              <a:t>at</a:t>
            </a:r>
            <a:r>
              <a:rPr lang="it-IT" sz="1500" dirty="0"/>
              <a:t> </a:t>
            </a:r>
            <a:r>
              <a:rPr lang="it-IT" sz="1500" dirty="0" err="1"/>
              <a:t>that</a:t>
            </a:r>
            <a:r>
              <a:rPr lang="it-IT" sz="1500" dirty="0"/>
              <a:t> </a:t>
            </a:r>
            <a:r>
              <a:rPr lang="it-IT" sz="1500" dirty="0" err="1"/>
              <a:t>rank</a:t>
            </a:r>
            <a:r>
              <a:rPr lang="it-IT" sz="1500" dirty="0"/>
              <a:t>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2A43E3-EB2A-43DA-87F7-A60E5CB478D7}"/>
              </a:ext>
            </a:extLst>
          </p:cNvPr>
          <p:cNvSpPr txBox="1"/>
          <p:nvPr/>
        </p:nvSpPr>
        <p:spPr>
          <a:xfrm>
            <a:off x="294247" y="4981531"/>
            <a:ext cx="364236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 err="1"/>
              <a:t>Conc</a:t>
            </a:r>
            <a:r>
              <a:rPr lang="it-IT" sz="1400" dirty="0"/>
              <a:t>:</a:t>
            </a:r>
          </a:p>
          <a:p>
            <a:pPr marL="342900" indent="-342900" algn="ctr">
              <a:buFont typeface="+mj-lt"/>
              <a:buAutoNum type="arabicPeriod"/>
            </a:pPr>
            <a:r>
              <a:rPr lang="it-IT" sz="1400" dirty="0" err="1"/>
              <a:t>Length</a:t>
            </a:r>
            <a:r>
              <a:rPr lang="it-IT" sz="1400" dirty="0"/>
              <a:t> NOT significative ;</a:t>
            </a:r>
          </a:p>
          <a:p>
            <a:pPr marL="342900" indent="-342900" algn="ctr">
              <a:buFont typeface="+mj-lt"/>
              <a:buAutoNum type="arabicPeriod"/>
            </a:pPr>
            <a:r>
              <a:rPr lang="it-IT" sz="1400" dirty="0"/>
              <a:t>Tot </a:t>
            </a:r>
            <a:r>
              <a:rPr lang="it-IT" sz="1400" dirty="0" err="1"/>
              <a:t>buds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significative(***). Coef: -0.71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8871D8A-B7ED-434F-AFB6-06FF104A70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173" y="1720907"/>
            <a:ext cx="5112151" cy="311972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7F38C08-CAAD-4E85-8368-6191EB882FA9}"/>
              </a:ext>
            </a:extLst>
          </p:cNvPr>
          <p:cNvSpPr txBox="1"/>
          <p:nvPr/>
        </p:nvSpPr>
        <p:spPr>
          <a:xfrm>
            <a:off x="5462997" y="2516572"/>
            <a:ext cx="2909029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500" dirty="0"/>
              <a:t>PERMUTATION BOX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it-IT" sz="1500" dirty="0" err="1"/>
              <a:t>Permuting</a:t>
            </a:r>
            <a:r>
              <a:rPr lang="it-IT" sz="1500" dirty="0"/>
              <a:t> «</a:t>
            </a:r>
            <a:r>
              <a:rPr lang="it-IT" sz="1500" dirty="0" err="1"/>
              <a:t>tot_buds</a:t>
            </a:r>
            <a:r>
              <a:rPr lang="it-IT" sz="1500" dirty="0"/>
              <a:t>» </a:t>
            </a:r>
            <a:r>
              <a:rPr lang="it-IT" sz="1500" dirty="0" err="1"/>
              <a:t>it</a:t>
            </a:r>
            <a:r>
              <a:rPr lang="it-IT" sz="1500" dirty="0"/>
              <a:t> </a:t>
            </a:r>
            <a:r>
              <a:rPr lang="it-IT" sz="1500" dirty="0" err="1"/>
              <a:t>is</a:t>
            </a:r>
            <a:r>
              <a:rPr lang="it-IT" sz="1500" dirty="0"/>
              <a:t> </a:t>
            </a:r>
            <a:r>
              <a:rPr lang="it-IT" sz="1500" dirty="0" err="1"/>
              <a:t>not</a:t>
            </a:r>
            <a:r>
              <a:rPr lang="it-IT" sz="1500" dirty="0"/>
              <a:t> more </a:t>
            </a:r>
            <a:r>
              <a:rPr lang="it-IT" sz="1500" dirty="0" err="1"/>
              <a:t>significant</a:t>
            </a:r>
            <a:r>
              <a:rPr lang="it-IT" sz="1500" dirty="0"/>
              <a:t>;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2280423-E668-4803-B46E-2696AEC60C77}"/>
              </a:ext>
            </a:extLst>
          </p:cNvPr>
          <p:cNvCxnSpPr>
            <a:cxnSpLocks/>
          </p:cNvCxnSpPr>
          <p:nvPr/>
        </p:nvCxnSpPr>
        <p:spPr>
          <a:xfrm flipV="1">
            <a:off x="2766204" y="3496574"/>
            <a:ext cx="74762" cy="177129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7C16F79B-47EA-4CB2-A138-6E3E8E19FF5E}"/>
              </a:ext>
            </a:extLst>
          </p:cNvPr>
          <p:cNvSpPr/>
          <p:nvPr/>
        </p:nvSpPr>
        <p:spPr>
          <a:xfrm>
            <a:off x="402879" y="306339"/>
            <a:ext cx="1163044" cy="571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500" dirty="0"/>
              <a:t>Box3: do </a:t>
            </a:r>
            <a:r>
              <a:rPr lang="it-IT" sz="1500" dirty="0" err="1"/>
              <a:t>you</a:t>
            </a:r>
            <a:r>
              <a:rPr lang="it-IT" sz="1500" dirty="0"/>
              <a:t> </a:t>
            </a:r>
            <a:r>
              <a:rPr lang="it-IT" sz="1500" dirty="0" err="1"/>
              <a:t>burst</a:t>
            </a:r>
            <a:r>
              <a:rPr lang="it-IT" sz="1500" dirty="0"/>
              <a:t>?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C07DF34-1BE8-4590-87A4-9D4F308C1F07}"/>
              </a:ext>
            </a:extLst>
          </p:cNvPr>
          <p:cNvSpPr/>
          <p:nvPr/>
        </p:nvSpPr>
        <p:spPr>
          <a:xfrm>
            <a:off x="1603544" y="144234"/>
            <a:ext cx="24000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rgbClr val="FF66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From M</a:t>
            </a:r>
          </a:p>
        </p:txBody>
      </p:sp>
    </p:spTree>
    <p:extLst>
      <p:ext uri="{BB962C8B-B14F-4D97-AF65-F5344CB8AC3E}">
        <p14:creationId xmlns:p14="http://schemas.microsoft.com/office/powerpoint/2010/main" val="38000924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9EB215D-C3AB-4076-A7D7-FF1BF043BBDB}"/>
              </a:ext>
            </a:extLst>
          </p:cNvPr>
          <p:cNvSpPr txBox="1"/>
          <p:nvPr/>
        </p:nvSpPr>
        <p:spPr>
          <a:xfrm>
            <a:off x="219484" y="1324140"/>
            <a:ext cx="892451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/>
              <a:t>New </a:t>
            </a:r>
            <a:r>
              <a:rPr lang="it-IT" sz="1500" dirty="0" err="1"/>
              <a:t>shoots</a:t>
            </a:r>
            <a:r>
              <a:rPr lang="it-IT" sz="1500" dirty="0"/>
              <a:t> (1=</a:t>
            </a:r>
            <a:r>
              <a:rPr lang="it-IT" sz="1500" dirty="0" err="1"/>
              <a:t>present</a:t>
            </a:r>
            <a:r>
              <a:rPr lang="it-IT" sz="1500" dirty="0"/>
              <a:t>, 0=</a:t>
            </a:r>
            <a:r>
              <a:rPr lang="it-IT" sz="1500" dirty="0" err="1"/>
              <a:t>absent</a:t>
            </a:r>
            <a:r>
              <a:rPr lang="it-IT" sz="1500" dirty="0"/>
              <a:t>), in M </a:t>
            </a:r>
            <a:r>
              <a:rPr lang="it-IT" sz="1500" dirty="0" err="1"/>
              <a:t>buds</a:t>
            </a:r>
            <a:r>
              <a:rPr lang="it-IT" sz="1500" dirty="0"/>
              <a:t>, </a:t>
            </a:r>
            <a:r>
              <a:rPr lang="it-IT" sz="1500" dirty="0" err="1"/>
              <a:t>related</a:t>
            </a:r>
            <a:r>
              <a:rPr lang="it-IT" sz="1500" dirty="0"/>
              <a:t> to </a:t>
            </a:r>
            <a:r>
              <a:rPr lang="it-IT" sz="1500" dirty="0" err="1"/>
              <a:t>length</a:t>
            </a:r>
            <a:r>
              <a:rPr lang="it-IT" sz="1500" dirty="0"/>
              <a:t>, </a:t>
            </a:r>
            <a:r>
              <a:rPr lang="it-IT" sz="1500" dirty="0" err="1"/>
              <a:t>rank</a:t>
            </a:r>
            <a:r>
              <a:rPr lang="it-IT" sz="1500" dirty="0"/>
              <a:t> </a:t>
            </a:r>
            <a:r>
              <a:rPr lang="it-IT" sz="1500" dirty="0" err="1"/>
              <a:t>node</a:t>
            </a:r>
            <a:r>
              <a:rPr lang="it-IT" sz="1500" dirty="0"/>
              <a:t> and </a:t>
            </a:r>
            <a:r>
              <a:rPr lang="it-IT" sz="1500" b="1" dirty="0" err="1"/>
              <a:t>v+m</a:t>
            </a:r>
            <a:r>
              <a:rPr lang="it-IT" sz="1500" dirty="0"/>
              <a:t> </a:t>
            </a:r>
            <a:r>
              <a:rPr lang="it-IT" sz="1500" dirty="0" err="1"/>
              <a:t>at</a:t>
            </a:r>
            <a:r>
              <a:rPr lang="it-IT" sz="1500" dirty="0"/>
              <a:t> </a:t>
            </a:r>
            <a:r>
              <a:rPr lang="it-IT" sz="1500" dirty="0" err="1"/>
              <a:t>that</a:t>
            </a:r>
            <a:r>
              <a:rPr lang="it-IT" sz="1500" dirty="0"/>
              <a:t> </a:t>
            </a:r>
            <a:r>
              <a:rPr lang="it-IT" sz="1500" dirty="0" err="1"/>
              <a:t>rank</a:t>
            </a:r>
            <a:r>
              <a:rPr lang="it-IT" sz="1500" dirty="0"/>
              <a:t>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2A43E3-EB2A-43DA-87F7-A60E5CB478D7}"/>
              </a:ext>
            </a:extLst>
          </p:cNvPr>
          <p:cNvSpPr txBox="1"/>
          <p:nvPr/>
        </p:nvSpPr>
        <p:spPr>
          <a:xfrm>
            <a:off x="294247" y="4981531"/>
            <a:ext cx="364236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 err="1"/>
              <a:t>Conc</a:t>
            </a:r>
            <a:r>
              <a:rPr lang="it-IT" sz="1400" dirty="0"/>
              <a:t>:</a:t>
            </a:r>
          </a:p>
          <a:p>
            <a:pPr marL="342900" indent="-342900" algn="ctr">
              <a:buFont typeface="+mj-lt"/>
              <a:buAutoNum type="arabicPeriod"/>
            </a:pPr>
            <a:r>
              <a:rPr lang="it-IT" sz="1400" dirty="0"/>
              <a:t>V significative (*). Coef: -0.43;</a:t>
            </a:r>
          </a:p>
          <a:p>
            <a:pPr marL="342900" indent="-342900" algn="ctr">
              <a:buFont typeface="+mj-lt"/>
              <a:buAutoNum type="arabicPeriod"/>
            </a:pPr>
            <a:r>
              <a:rPr lang="it-IT" sz="1400" dirty="0"/>
              <a:t>M </a:t>
            </a:r>
            <a:r>
              <a:rPr lang="it-IT" sz="1400" dirty="0" err="1"/>
              <a:t>is</a:t>
            </a:r>
            <a:r>
              <a:rPr lang="it-IT" sz="1400" dirty="0"/>
              <a:t> significative(***). Coef: -0.84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F38C08-CAAD-4E85-8368-6191EB882FA9}"/>
              </a:ext>
            </a:extLst>
          </p:cNvPr>
          <p:cNvSpPr txBox="1"/>
          <p:nvPr/>
        </p:nvSpPr>
        <p:spPr>
          <a:xfrm>
            <a:off x="5239109" y="2382351"/>
            <a:ext cx="3519578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500" dirty="0"/>
              <a:t>PERMUTATION BOX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it-IT" sz="1500" dirty="0" err="1"/>
              <a:t>Permuting</a:t>
            </a:r>
            <a:r>
              <a:rPr lang="it-IT" sz="1500" dirty="0"/>
              <a:t> «V» </a:t>
            </a:r>
            <a:r>
              <a:rPr lang="it-IT" sz="1500" dirty="0" err="1"/>
              <a:t>it</a:t>
            </a:r>
            <a:r>
              <a:rPr lang="it-IT" sz="1500" dirty="0"/>
              <a:t> </a:t>
            </a:r>
            <a:r>
              <a:rPr lang="it-IT" sz="1500" dirty="0" err="1"/>
              <a:t>is</a:t>
            </a:r>
            <a:r>
              <a:rPr lang="it-IT" sz="1500" dirty="0"/>
              <a:t> </a:t>
            </a:r>
            <a:r>
              <a:rPr lang="it-IT" sz="1500" dirty="0" err="1"/>
              <a:t>not</a:t>
            </a:r>
            <a:r>
              <a:rPr lang="it-IT" sz="1500" dirty="0"/>
              <a:t> more </a:t>
            </a:r>
            <a:r>
              <a:rPr lang="it-IT" sz="1500" dirty="0" err="1"/>
              <a:t>significant</a:t>
            </a:r>
            <a:r>
              <a:rPr lang="it-IT" sz="1500" dirty="0"/>
              <a:t>;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it-IT" sz="1500" dirty="0" err="1"/>
              <a:t>Permuting</a:t>
            </a:r>
            <a:r>
              <a:rPr lang="it-IT" sz="1500" dirty="0"/>
              <a:t> «M» </a:t>
            </a:r>
            <a:r>
              <a:rPr lang="it-IT" sz="1500" dirty="0" err="1"/>
              <a:t>it</a:t>
            </a:r>
            <a:r>
              <a:rPr lang="it-IT" sz="1500" dirty="0"/>
              <a:t> </a:t>
            </a:r>
            <a:r>
              <a:rPr lang="it-IT" sz="1500" dirty="0" err="1"/>
              <a:t>is</a:t>
            </a:r>
            <a:r>
              <a:rPr lang="it-IT" sz="1500" dirty="0"/>
              <a:t> </a:t>
            </a:r>
            <a:r>
              <a:rPr lang="it-IT" sz="1500" dirty="0" err="1"/>
              <a:t>not</a:t>
            </a:r>
            <a:r>
              <a:rPr lang="it-IT" sz="1500" dirty="0"/>
              <a:t> more </a:t>
            </a:r>
            <a:r>
              <a:rPr lang="it-IT" sz="1500" dirty="0" err="1"/>
              <a:t>significant</a:t>
            </a:r>
            <a:r>
              <a:rPr lang="it-IT" sz="1500" dirty="0"/>
              <a:t> AND ALSO V IS NO MORE SIGNIFICAND.</a:t>
            </a:r>
          </a:p>
          <a:p>
            <a:r>
              <a:rPr lang="it-IT" sz="1500" dirty="0"/>
              <a:t>Does </a:t>
            </a:r>
            <a:r>
              <a:rPr lang="it-IT" sz="1500" dirty="0" err="1"/>
              <a:t>it</a:t>
            </a:r>
            <a:r>
              <a:rPr lang="it-IT" sz="1500" dirty="0"/>
              <a:t> </a:t>
            </a:r>
            <a:r>
              <a:rPr lang="it-IT" sz="1500" dirty="0" err="1"/>
              <a:t>mean</a:t>
            </a:r>
            <a:r>
              <a:rPr lang="it-IT" sz="1500" dirty="0"/>
              <a:t> </a:t>
            </a:r>
            <a:r>
              <a:rPr lang="it-IT" sz="1500" dirty="0" err="1"/>
              <a:t>that</a:t>
            </a:r>
            <a:r>
              <a:rPr lang="it-IT" sz="1500" dirty="0"/>
              <a:t> M and V are </a:t>
            </a:r>
            <a:r>
              <a:rPr lang="it-IT" sz="1500" dirty="0" err="1"/>
              <a:t>related</a:t>
            </a:r>
            <a:r>
              <a:rPr lang="it-IT" sz="1500" dirty="0"/>
              <a:t>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E29BEC-2984-4CC7-B3EA-F3E291C5EA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101" y="1731855"/>
            <a:ext cx="4730404" cy="3140140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2280423-E668-4803-B46E-2696AEC60C77}"/>
              </a:ext>
            </a:extLst>
          </p:cNvPr>
          <p:cNvCxnSpPr>
            <a:cxnSpLocks/>
          </p:cNvCxnSpPr>
          <p:nvPr/>
        </p:nvCxnSpPr>
        <p:spPr>
          <a:xfrm flipV="1">
            <a:off x="2766204" y="3496574"/>
            <a:ext cx="74762" cy="177129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5DDE27CE-EA65-4DBF-84EC-DCE2B38AE29B}"/>
              </a:ext>
            </a:extLst>
          </p:cNvPr>
          <p:cNvSpPr/>
          <p:nvPr/>
        </p:nvSpPr>
        <p:spPr>
          <a:xfrm>
            <a:off x="402879" y="306339"/>
            <a:ext cx="1163044" cy="571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500" dirty="0"/>
              <a:t>Box3: do </a:t>
            </a:r>
            <a:r>
              <a:rPr lang="it-IT" sz="1500" dirty="0" err="1"/>
              <a:t>you</a:t>
            </a:r>
            <a:r>
              <a:rPr lang="it-IT" sz="1500" dirty="0"/>
              <a:t> </a:t>
            </a:r>
            <a:r>
              <a:rPr lang="it-IT" sz="1500" dirty="0" err="1"/>
              <a:t>burst</a:t>
            </a:r>
            <a:r>
              <a:rPr lang="it-IT" sz="1500" dirty="0"/>
              <a:t>?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CCA2D06-8746-47A7-8B01-EB098DA07425}"/>
              </a:ext>
            </a:extLst>
          </p:cNvPr>
          <p:cNvSpPr/>
          <p:nvPr/>
        </p:nvSpPr>
        <p:spPr>
          <a:xfrm>
            <a:off x="1536526" y="127429"/>
            <a:ext cx="24000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rgbClr val="FF66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From M</a:t>
            </a:r>
          </a:p>
        </p:txBody>
      </p:sp>
    </p:spTree>
    <p:extLst>
      <p:ext uri="{BB962C8B-B14F-4D97-AF65-F5344CB8AC3E}">
        <p14:creationId xmlns:p14="http://schemas.microsoft.com/office/powerpoint/2010/main" val="17990856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B8008CA-E7FE-400D-B30B-E054AC2E923E}"/>
              </a:ext>
            </a:extLst>
          </p:cNvPr>
          <p:cNvSpPr/>
          <p:nvPr/>
        </p:nvSpPr>
        <p:spPr>
          <a:xfrm>
            <a:off x="2191282" y="120768"/>
            <a:ext cx="458651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rgbClr val="FF66F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Conclusion “M”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860CC4-FB8E-4334-9A17-5DA2FB01133E}"/>
              </a:ext>
            </a:extLst>
          </p:cNvPr>
          <p:cNvSpPr txBox="1"/>
          <p:nvPr/>
        </p:nvSpPr>
        <p:spPr>
          <a:xfrm>
            <a:off x="262393" y="1044098"/>
            <a:ext cx="82773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BUD M </a:t>
            </a:r>
            <a:r>
              <a:rPr lang="it-IT" dirty="0" err="1"/>
              <a:t>burst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explained</a:t>
            </a:r>
            <a:r>
              <a:rPr lang="it-IT" dirty="0"/>
              <a:t> by: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Shoot</a:t>
            </a:r>
            <a:r>
              <a:rPr lang="it-IT" dirty="0"/>
              <a:t> </a:t>
            </a:r>
            <a:r>
              <a:rPr lang="it-IT" dirty="0" err="1"/>
              <a:t>rank</a:t>
            </a:r>
            <a:r>
              <a:rPr lang="it-IT" dirty="0"/>
              <a:t> (+);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Tot </a:t>
            </a:r>
            <a:r>
              <a:rPr lang="it-IT" dirty="0" err="1"/>
              <a:t>buds</a:t>
            </a:r>
            <a:r>
              <a:rPr lang="it-IT" dirty="0"/>
              <a:t> (-):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/>
              <a:t>Vegetative (-) &amp; mixed(-): VEGETATIVE and MIXED are </a:t>
            </a:r>
            <a:r>
              <a:rPr lang="it-IT" dirty="0" err="1"/>
              <a:t>related</a:t>
            </a:r>
            <a:r>
              <a:rPr lang="it-IT" dirty="0"/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1845732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713C844-71AA-432D-B31D-82BBE88BD6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247" y="1958561"/>
            <a:ext cx="4351097" cy="271427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9EB215D-C3AB-4076-A7D7-FF1BF043BBDB}"/>
              </a:ext>
            </a:extLst>
          </p:cNvPr>
          <p:cNvSpPr txBox="1"/>
          <p:nvPr/>
        </p:nvSpPr>
        <p:spPr>
          <a:xfrm>
            <a:off x="219483" y="1256841"/>
            <a:ext cx="863696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/>
              <a:t>New </a:t>
            </a:r>
            <a:r>
              <a:rPr lang="it-IT" sz="1500" dirty="0" err="1"/>
              <a:t>shoots</a:t>
            </a:r>
            <a:r>
              <a:rPr lang="it-IT" sz="1500" dirty="0"/>
              <a:t> (1=</a:t>
            </a:r>
            <a:r>
              <a:rPr lang="it-IT" sz="1500" dirty="0" err="1"/>
              <a:t>present</a:t>
            </a:r>
            <a:r>
              <a:rPr lang="it-IT" sz="1500" dirty="0"/>
              <a:t>, 0=</a:t>
            </a:r>
            <a:r>
              <a:rPr lang="it-IT" sz="1500" dirty="0" err="1"/>
              <a:t>absent</a:t>
            </a:r>
            <a:r>
              <a:rPr lang="it-IT" sz="1500" dirty="0"/>
              <a:t>), in V </a:t>
            </a:r>
            <a:r>
              <a:rPr lang="it-IT" sz="1500" dirty="0" err="1"/>
              <a:t>buds</a:t>
            </a:r>
            <a:r>
              <a:rPr lang="it-IT" sz="1500" dirty="0"/>
              <a:t>, </a:t>
            </a:r>
            <a:r>
              <a:rPr lang="it-IT" sz="1500" dirty="0" err="1"/>
              <a:t>related</a:t>
            </a:r>
            <a:r>
              <a:rPr lang="it-IT" sz="1500" dirty="0"/>
              <a:t> to </a:t>
            </a:r>
            <a:r>
              <a:rPr lang="it-IT" sz="1500" dirty="0" err="1"/>
              <a:t>length</a:t>
            </a:r>
            <a:r>
              <a:rPr lang="it-IT" sz="1500" dirty="0"/>
              <a:t>, </a:t>
            </a:r>
            <a:r>
              <a:rPr lang="it-IT" sz="1500" dirty="0" err="1"/>
              <a:t>rank</a:t>
            </a:r>
            <a:r>
              <a:rPr lang="it-IT" sz="1500" dirty="0"/>
              <a:t> </a:t>
            </a:r>
            <a:r>
              <a:rPr lang="it-IT" sz="1500" dirty="0" err="1"/>
              <a:t>node</a:t>
            </a:r>
            <a:r>
              <a:rPr lang="it-IT" sz="1500" dirty="0"/>
              <a:t> and </a:t>
            </a:r>
            <a:r>
              <a:rPr lang="it-IT" sz="1500" b="1" dirty="0"/>
              <a:t>total </a:t>
            </a:r>
            <a:r>
              <a:rPr lang="it-IT" sz="1500" b="1" dirty="0" err="1"/>
              <a:t>buds</a:t>
            </a:r>
            <a:r>
              <a:rPr lang="it-IT" sz="1500" b="1" dirty="0"/>
              <a:t> </a:t>
            </a:r>
            <a:r>
              <a:rPr lang="it-IT" sz="1500" dirty="0" err="1"/>
              <a:t>at</a:t>
            </a:r>
            <a:r>
              <a:rPr lang="it-IT" sz="1500" dirty="0"/>
              <a:t> </a:t>
            </a:r>
            <a:r>
              <a:rPr lang="it-IT" sz="1500" dirty="0" err="1"/>
              <a:t>that</a:t>
            </a:r>
            <a:r>
              <a:rPr lang="it-IT" sz="1500" dirty="0"/>
              <a:t> </a:t>
            </a:r>
            <a:r>
              <a:rPr lang="it-IT" sz="1500" dirty="0" err="1"/>
              <a:t>rank</a:t>
            </a:r>
            <a:r>
              <a:rPr lang="it-IT" sz="1500" dirty="0"/>
              <a:t>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2A43E3-EB2A-43DA-87F7-A60E5CB478D7}"/>
              </a:ext>
            </a:extLst>
          </p:cNvPr>
          <p:cNvSpPr txBox="1"/>
          <p:nvPr/>
        </p:nvSpPr>
        <p:spPr>
          <a:xfrm>
            <a:off x="294247" y="4981531"/>
            <a:ext cx="364236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 err="1"/>
              <a:t>Conc</a:t>
            </a:r>
            <a:r>
              <a:rPr lang="it-IT" sz="1400" dirty="0"/>
              <a:t>:</a:t>
            </a:r>
          </a:p>
          <a:p>
            <a:pPr marL="342900" indent="-342900" algn="ctr">
              <a:buFont typeface="+mj-lt"/>
              <a:buAutoNum type="arabicPeriod"/>
            </a:pPr>
            <a:r>
              <a:rPr lang="it-IT" sz="1400" dirty="0"/>
              <a:t>RANK significative (**). Coef: 0.07;</a:t>
            </a:r>
          </a:p>
          <a:p>
            <a:pPr marL="342900" indent="-342900" algn="ctr">
              <a:buFont typeface="+mj-lt"/>
              <a:buAutoNum type="arabicPeriod"/>
            </a:pPr>
            <a:r>
              <a:rPr lang="it-IT" sz="1400" dirty="0"/>
              <a:t>Tot </a:t>
            </a:r>
            <a:r>
              <a:rPr lang="it-IT" sz="1400" dirty="0" err="1"/>
              <a:t>buds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significative(**). Coef: -0.49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2280423-E668-4803-B46E-2696AEC60C77}"/>
              </a:ext>
            </a:extLst>
          </p:cNvPr>
          <p:cNvCxnSpPr>
            <a:cxnSpLocks/>
          </p:cNvCxnSpPr>
          <p:nvPr/>
        </p:nvCxnSpPr>
        <p:spPr>
          <a:xfrm flipV="1">
            <a:off x="2766204" y="3496574"/>
            <a:ext cx="74762" cy="177129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7F38C08-CAAD-4E85-8368-6191EB882FA9}"/>
              </a:ext>
            </a:extLst>
          </p:cNvPr>
          <p:cNvSpPr txBox="1"/>
          <p:nvPr/>
        </p:nvSpPr>
        <p:spPr>
          <a:xfrm>
            <a:off x="5164347" y="2763863"/>
            <a:ext cx="2909029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500" dirty="0"/>
              <a:t>PERMUTATION BOX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it-IT" sz="1500" dirty="0" err="1"/>
              <a:t>Permuting</a:t>
            </a:r>
            <a:r>
              <a:rPr lang="it-IT" sz="1500" dirty="0"/>
              <a:t> «</a:t>
            </a:r>
            <a:r>
              <a:rPr lang="it-IT" sz="1500" dirty="0" err="1"/>
              <a:t>tot_buds</a:t>
            </a:r>
            <a:r>
              <a:rPr lang="it-IT" sz="1500" dirty="0"/>
              <a:t>» </a:t>
            </a:r>
            <a:r>
              <a:rPr lang="it-IT" sz="1500" dirty="0" err="1"/>
              <a:t>it</a:t>
            </a:r>
            <a:r>
              <a:rPr lang="it-IT" sz="1500" dirty="0"/>
              <a:t> </a:t>
            </a:r>
            <a:r>
              <a:rPr lang="it-IT" sz="1500" dirty="0" err="1"/>
              <a:t>is</a:t>
            </a:r>
            <a:r>
              <a:rPr lang="it-IT" sz="1500" dirty="0"/>
              <a:t> </a:t>
            </a:r>
            <a:r>
              <a:rPr lang="it-IT" sz="1500" dirty="0" err="1"/>
              <a:t>not</a:t>
            </a:r>
            <a:r>
              <a:rPr lang="it-IT" sz="1500" dirty="0"/>
              <a:t> more </a:t>
            </a:r>
            <a:r>
              <a:rPr lang="it-IT" sz="1500" dirty="0" err="1"/>
              <a:t>significant</a:t>
            </a:r>
            <a:r>
              <a:rPr lang="it-IT" sz="1500" dirty="0"/>
              <a:t>;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it-IT" sz="1500" dirty="0" err="1"/>
              <a:t>Permuting</a:t>
            </a:r>
            <a:r>
              <a:rPr lang="it-IT" sz="1500" dirty="0"/>
              <a:t> «</a:t>
            </a:r>
            <a:r>
              <a:rPr lang="it-IT" sz="1500" dirty="0" err="1"/>
              <a:t>rank</a:t>
            </a:r>
            <a:r>
              <a:rPr lang="it-IT" sz="1500" dirty="0"/>
              <a:t>» </a:t>
            </a:r>
            <a:r>
              <a:rPr lang="it-IT" sz="1500" dirty="0" err="1"/>
              <a:t>it</a:t>
            </a:r>
            <a:r>
              <a:rPr lang="it-IT" sz="1500" dirty="0"/>
              <a:t> </a:t>
            </a:r>
            <a:r>
              <a:rPr lang="it-IT" sz="1500" dirty="0" err="1"/>
              <a:t>is</a:t>
            </a:r>
            <a:r>
              <a:rPr lang="it-IT" sz="1500" dirty="0"/>
              <a:t> </a:t>
            </a:r>
            <a:r>
              <a:rPr lang="it-IT" sz="1500" dirty="0" err="1"/>
              <a:t>not</a:t>
            </a:r>
            <a:r>
              <a:rPr lang="it-IT" sz="1500" dirty="0"/>
              <a:t> more </a:t>
            </a:r>
            <a:r>
              <a:rPr lang="it-IT" sz="1500" dirty="0" err="1"/>
              <a:t>significant</a:t>
            </a:r>
            <a:r>
              <a:rPr lang="it-IT" sz="1500" dirty="0"/>
              <a:t>; </a:t>
            </a:r>
            <a:r>
              <a:rPr lang="it-IT" sz="1500" dirty="0" err="1"/>
              <a:t>but</a:t>
            </a:r>
            <a:r>
              <a:rPr lang="it-IT" sz="1500" dirty="0"/>
              <a:t> starts to be significative the </a:t>
            </a:r>
            <a:r>
              <a:rPr lang="it-IT" sz="1500" dirty="0" err="1"/>
              <a:t>length</a:t>
            </a:r>
            <a:r>
              <a:rPr lang="it-IT" sz="1500" dirty="0"/>
              <a:t> (**) </a:t>
            </a:r>
            <a:r>
              <a:rPr lang="it-IT" sz="1500" dirty="0" err="1"/>
              <a:t>coef</a:t>
            </a:r>
            <a:r>
              <a:rPr lang="it-IT" sz="1500" dirty="0"/>
              <a:t>=0.02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22AEC30-51B0-4205-A869-4943CDB58B1B}"/>
              </a:ext>
            </a:extLst>
          </p:cNvPr>
          <p:cNvSpPr/>
          <p:nvPr/>
        </p:nvSpPr>
        <p:spPr>
          <a:xfrm>
            <a:off x="402879" y="306339"/>
            <a:ext cx="1163044" cy="571947"/>
          </a:xfrm>
          <a:prstGeom prst="rect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500" dirty="0"/>
              <a:t>Box3: do </a:t>
            </a:r>
            <a:r>
              <a:rPr lang="it-IT" sz="1500" dirty="0" err="1"/>
              <a:t>you</a:t>
            </a:r>
            <a:r>
              <a:rPr lang="it-IT" sz="1500" dirty="0"/>
              <a:t> </a:t>
            </a:r>
            <a:r>
              <a:rPr lang="it-IT" sz="1500" dirty="0" err="1"/>
              <a:t>burst</a:t>
            </a:r>
            <a:r>
              <a:rPr lang="it-IT" sz="1500" dirty="0"/>
              <a:t>?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C71F92-2E6C-4232-9077-41C0AA56BDBF}"/>
              </a:ext>
            </a:extLst>
          </p:cNvPr>
          <p:cNvSpPr/>
          <p:nvPr/>
        </p:nvSpPr>
        <p:spPr>
          <a:xfrm>
            <a:off x="1556859" y="90237"/>
            <a:ext cx="220130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From V</a:t>
            </a:r>
          </a:p>
        </p:txBody>
      </p:sp>
    </p:spTree>
    <p:extLst>
      <p:ext uri="{BB962C8B-B14F-4D97-AF65-F5344CB8AC3E}">
        <p14:creationId xmlns:p14="http://schemas.microsoft.com/office/powerpoint/2010/main" val="4180878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A0E76DF-A2C0-4ECB-B684-3F98F12264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901" y="1692303"/>
            <a:ext cx="4255346" cy="283689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9EB215D-C3AB-4076-A7D7-FF1BF043BBDB}"/>
              </a:ext>
            </a:extLst>
          </p:cNvPr>
          <p:cNvSpPr txBox="1"/>
          <p:nvPr/>
        </p:nvSpPr>
        <p:spPr>
          <a:xfrm>
            <a:off x="219484" y="1324140"/>
            <a:ext cx="892451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/>
              <a:t>New </a:t>
            </a:r>
            <a:r>
              <a:rPr lang="it-IT" sz="1500" dirty="0" err="1"/>
              <a:t>shoots</a:t>
            </a:r>
            <a:r>
              <a:rPr lang="it-IT" sz="1500" dirty="0"/>
              <a:t> (1=</a:t>
            </a:r>
            <a:r>
              <a:rPr lang="it-IT" sz="1500" dirty="0" err="1"/>
              <a:t>present</a:t>
            </a:r>
            <a:r>
              <a:rPr lang="it-IT" sz="1500" dirty="0"/>
              <a:t>, 0=</a:t>
            </a:r>
            <a:r>
              <a:rPr lang="it-IT" sz="1500" dirty="0" err="1"/>
              <a:t>absent</a:t>
            </a:r>
            <a:r>
              <a:rPr lang="it-IT" sz="1500" dirty="0"/>
              <a:t>), in V </a:t>
            </a:r>
            <a:r>
              <a:rPr lang="it-IT" sz="1500" dirty="0" err="1"/>
              <a:t>buds</a:t>
            </a:r>
            <a:r>
              <a:rPr lang="it-IT" sz="1500" dirty="0"/>
              <a:t>, </a:t>
            </a:r>
            <a:r>
              <a:rPr lang="it-IT" sz="1500" dirty="0" err="1"/>
              <a:t>related</a:t>
            </a:r>
            <a:r>
              <a:rPr lang="it-IT" sz="1500" dirty="0"/>
              <a:t> to </a:t>
            </a:r>
            <a:r>
              <a:rPr lang="it-IT" sz="1500" dirty="0" err="1"/>
              <a:t>length</a:t>
            </a:r>
            <a:r>
              <a:rPr lang="it-IT" sz="1500" dirty="0"/>
              <a:t>, </a:t>
            </a:r>
            <a:r>
              <a:rPr lang="it-IT" sz="1500" dirty="0" err="1"/>
              <a:t>rank</a:t>
            </a:r>
            <a:r>
              <a:rPr lang="it-IT" sz="1500" dirty="0"/>
              <a:t> </a:t>
            </a:r>
            <a:r>
              <a:rPr lang="it-IT" sz="1500" dirty="0" err="1"/>
              <a:t>node</a:t>
            </a:r>
            <a:r>
              <a:rPr lang="it-IT" sz="1500" dirty="0"/>
              <a:t> and </a:t>
            </a:r>
            <a:r>
              <a:rPr lang="it-IT" sz="1500" b="1" dirty="0" err="1"/>
              <a:t>v+m</a:t>
            </a:r>
            <a:r>
              <a:rPr lang="it-IT" sz="1500" dirty="0"/>
              <a:t> </a:t>
            </a:r>
            <a:r>
              <a:rPr lang="it-IT" sz="1500" dirty="0" err="1"/>
              <a:t>at</a:t>
            </a:r>
            <a:r>
              <a:rPr lang="it-IT" sz="1500" dirty="0"/>
              <a:t> </a:t>
            </a:r>
            <a:r>
              <a:rPr lang="it-IT" sz="1500" dirty="0" err="1"/>
              <a:t>that</a:t>
            </a:r>
            <a:r>
              <a:rPr lang="it-IT" sz="1500" dirty="0"/>
              <a:t> </a:t>
            </a:r>
            <a:r>
              <a:rPr lang="it-IT" sz="1500" dirty="0" err="1"/>
              <a:t>rank</a:t>
            </a:r>
            <a:r>
              <a:rPr lang="it-IT" sz="1500" dirty="0"/>
              <a:t>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2A43E3-EB2A-43DA-87F7-A60E5CB478D7}"/>
              </a:ext>
            </a:extLst>
          </p:cNvPr>
          <p:cNvSpPr txBox="1"/>
          <p:nvPr/>
        </p:nvSpPr>
        <p:spPr>
          <a:xfrm>
            <a:off x="294247" y="4981531"/>
            <a:ext cx="364236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 err="1"/>
              <a:t>Conc</a:t>
            </a:r>
            <a:r>
              <a:rPr lang="it-IT" sz="1400" dirty="0"/>
              <a:t>:</a:t>
            </a:r>
          </a:p>
          <a:p>
            <a:pPr marL="342900" indent="-342900" algn="ctr">
              <a:buFont typeface="+mj-lt"/>
              <a:buAutoNum type="arabicPeriod"/>
            </a:pPr>
            <a:r>
              <a:rPr lang="it-IT" sz="1400" dirty="0" err="1"/>
              <a:t>rank</a:t>
            </a:r>
            <a:r>
              <a:rPr lang="it-IT" sz="1400" dirty="0"/>
              <a:t> significative (**). Coef: 0.09;</a:t>
            </a:r>
          </a:p>
          <a:p>
            <a:pPr marL="342900" indent="-342900" algn="ctr">
              <a:buFont typeface="+mj-lt"/>
              <a:buAutoNum type="arabicPeriod"/>
            </a:pPr>
            <a:r>
              <a:rPr lang="it-IT" sz="1400" dirty="0"/>
              <a:t>V </a:t>
            </a:r>
            <a:r>
              <a:rPr lang="it-IT" sz="1400" dirty="0" err="1"/>
              <a:t>is</a:t>
            </a:r>
            <a:r>
              <a:rPr lang="it-IT" sz="1400" dirty="0"/>
              <a:t> significative(***). Coef: -1.16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F38C08-CAAD-4E85-8368-6191EB882FA9}"/>
              </a:ext>
            </a:extLst>
          </p:cNvPr>
          <p:cNvSpPr txBox="1"/>
          <p:nvPr/>
        </p:nvSpPr>
        <p:spPr>
          <a:xfrm>
            <a:off x="4773284" y="2382351"/>
            <a:ext cx="3985403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500" dirty="0"/>
              <a:t>PERMUTATION BOX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it-IT" sz="1500" dirty="0" err="1"/>
              <a:t>Permuting</a:t>
            </a:r>
            <a:r>
              <a:rPr lang="it-IT" sz="1500" dirty="0"/>
              <a:t> «v» </a:t>
            </a:r>
            <a:r>
              <a:rPr lang="it-IT" sz="1500" dirty="0" err="1"/>
              <a:t>it</a:t>
            </a:r>
            <a:r>
              <a:rPr lang="it-IT" sz="1500" dirty="0"/>
              <a:t> </a:t>
            </a:r>
            <a:r>
              <a:rPr lang="it-IT" sz="1500" dirty="0" err="1"/>
              <a:t>is</a:t>
            </a:r>
            <a:r>
              <a:rPr lang="it-IT" sz="1500" dirty="0"/>
              <a:t> </a:t>
            </a:r>
            <a:r>
              <a:rPr lang="it-IT" sz="1500" dirty="0" err="1"/>
              <a:t>not</a:t>
            </a:r>
            <a:r>
              <a:rPr lang="it-IT" sz="1500" dirty="0"/>
              <a:t> more </a:t>
            </a:r>
            <a:r>
              <a:rPr lang="it-IT" sz="1500" dirty="0" err="1"/>
              <a:t>significant</a:t>
            </a:r>
            <a:r>
              <a:rPr lang="it-IT" sz="1500" dirty="0"/>
              <a:t>; </a:t>
            </a:r>
            <a:r>
              <a:rPr lang="it-IT" sz="1500" dirty="0" err="1"/>
              <a:t>but</a:t>
            </a:r>
            <a:r>
              <a:rPr lang="it-IT" sz="1500" dirty="0"/>
              <a:t> M starts </a:t>
            </a:r>
            <a:r>
              <a:rPr lang="it-IT" sz="1500" dirty="0" err="1"/>
              <a:t>being</a:t>
            </a:r>
            <a:r>
              <a:rPr lang="it-IT" sz="1500" dirty="0"/>
              <a:t> significative(*) </a:t>
            </a:r>
            <a:r>
              <a:rPr lang="it-IT" sz="1500" dirty="0" err="1"/>
              <a:t>coef</a:t>
            </a:r>
            <a:r>
              <a:rPr lang="it-IT" sz="1500" dirty="0"/>
              <a:t>=-0.35. DOES IT MEANS THAT V MASK M?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it-IT" sz="1500" dirty="0" err="1"/>
              <a:t>Permuting</a:t>
            </a:r>
            <a:r>
              <a:rPr lang="it-IT" sz="1500" dirty="0"/>
              <a:t> «</a:t>
            </a:r>
            <a:r>
              <a:rPr lang="it-IT" sz="1500" dirty="0" err="1"/>
              <a:t>rank</a:t>
            </a:r>
            <a:r>
              <a:rPr lang="it-IT" sz="1500" dirty="0"/>
              <a:t>» </a:t>
            </a:r>
            <a:r>
              <a:rPr lang="it-IT" sz="1500" dirty="0" err="1"/>
              <a:t>it</a:t>
            </a:r>
            <a:r>
              <a:rPr lang="it-IT" sz="1500" dirty="0"/>
              <a:t> </a:t>
            </a:r>
            <a:r>
              <a:rPr lang="it-IT" sz="1500" dirty="0" err="1"/>
              <a:t>is</a:t>
            </a:r>
            <a:r>
              <a:rPr lang="it-IT" sz="1500" dirty="0"/>
              <a:t> </a:t>
            </a:r>
            <a:r>
              <a:rPr lang="it-IT" sz="1500" dirty="0" err="1"/>
              <a:t>not</a:t>
            </a:r>
            <a:r>
              <a:rPr lang="it-IT" sz="1500" dirty="0"/>
              <a:t> more </a:t>
            </a:r>
            <a:r>
              <a:rPr lang="it-IT" sz="1500" dirty="0" err="1"/>
              <a:t>significant</a:t>
            </a:r>
            <a:r>
              <a:rPr lang="it-IT" sz="1500" dirty="0"/>
              <a:t>; </a:t>
            </a:r>
            <a:r>
              <a:rPr lang="it-IT" sz="1500" dirty="0" err="1"/>
              <a:t>but</a:t>
            </a:r>
            <a:r>
              <a:rPr lang="it-IT" sz="1500" dirty="0"/>
              <a:t> </a:t>
            </a:r>
            <a:r>
              <a:rPr lang="it-IT" sz="1500" dirty="0" err="1"/>
              <a:t>length</a:t>
            </a:r>
            <a:r>
              <a:rPr lang="it-IT" sz="1500" dirty="0"/>
              <a:t> starts to be </a:t>
            </a:r>
            <a:r>
              <a:rPr lang="it-IT" sz="1500" dirty="0" err="1"/>
              <a:t>significant</a:t>
            </a:r>
            <a:r>
              <a:rPr lang="it-IT" sz="1500" dirty="0"/>
              <a:t> (***) coef:0.02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2280423-E668-4803-B46E-2696AEC60C77}"/>
              </a:ext>
            </a:extLst>
          </p:cNvPr>
          <p:cNvCxnSpPr>
            <a:cxnSpLocks/>
          </p:cNvCxnSpPr>
          <p:nvPr/>
        </p:nvCxnSpPr>
        <p:spPr>
          <a:xfrm flipV="1">
            <a:off x="2766204" y="3496574"/>
            <a:ext cx="74762" cy="177129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E79EE4AE-9913-4CB5-890E-D5F773F31095}"/>
              </a:ext>
            </a:extLst>
          </p:cNvPr>
          <p:cNvSpPr/>
          <p:nvPr/>
        </p:nvSpPr>
        <p:spPr>
          <a:xfrm>
            <a:off x="402879" y="306339"/>
            <a:ext cx="1163044" cy="571947"/>
          </a:xfrm>
          <a:prstGeom prst="rect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500" dirty="0"/>
              <a:t>Box3: do </a:t>
            </a:r>
            <a:r>
              <a:rPr lang="it-IT" sz="1500" dirty="0" err="1"/>
              <a:t>you</a:t>
            </a:r>
            <a:r>
              <a:rPr lang="it-IT" sz="1500" dirty="0"/>
              <a:t> </a:t>
            </a:r>
            <a:r>
              <a:rPr lang="it-IT" sz="1500" dirty="0" err="1"/>
              <a:t>burst</a:t>
            </a:r>
            <a:r>
              <a:rPr lang="it-IT" sz="1500" dirty="0"/>
              <a:t>?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D1C5E4C-8F85-4C15-A1AC-9502D1D448E1}"/>
              </a:ext>
            </a:extLst>
          </p:cNvPr>
          <p:cNvSpPr/>
          <p:nvPr/>
        </p:nvSpPr>
        <p:spPr>
          <a:xfrm>
            <a:off x="1556859" y="90237"/>
            <a:ext cx="220130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From V</a:t>
            </a:r>
          </a:p>
        </p:txBody>
      </p:sp>
    </p:spTree>
    <p:extLst>
      <p:ext uri="{BB962C8B-B14F-4D97-AF65-F5344CB8AC3E}">
        <p14:creationId xmlns:p14="http://schemas.microsoft.com/office/powerpoint/2010/main" val="28370971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B8008CA-E7FE-400D-B30B-E054AC2E923E}"/>
              </a:ext>
            </a:extLst>
          </p:cNvPr>
          <p:cNvSpPr/>
          <p:nvPr/>
        </p:nvSpPr>
        <p:spPr>
          <a:xfrm>
            <a:off x="2272265" y="120768"/>
            <a:ext cx="442454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Conclusion “V”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860CC4-FB8E-4334-9A17-5DA2FB01133E}"/>
              </a:ext>
            </a:extLst>
          </p:cNvPr>
          <p:cNvSpPr txBox="1"/>
          <p:nvPr/>
        </p:nvSpPr>
        <p:spPr>
          <a:xfrm>
            <a:off x="262393" y="1044098"/>
            <a:ext cx="73629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BUD V </a:t>
            </a:r>
            <a:r>
              <a:rPr lang="it-IT" dirty="0" err="1"/>
              <a:t>burst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explained</a:t>
            </a:r>
            <a:r>
              <a:rPr lang="it-IT" dirty="0"/>
              <a:t> by: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Shoot</a:t>
            </a:r>
            <a:r>
              <a:rPr lang="it-IT" dirty="0"/>
              <a:t> </a:t>
            </a:r>
            <a:r>
              <a:rPr lang="it-IT" dirty="0" err="1"/>
              <a:t>length</a:t>
            </a:r>
            <a:r>
              <a:rPr lang="it-IT" dirty="0"/>
              <a:t> (+);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Tot </a:t>
            </a:r>
            <a:r>
              <a:rPr lang="it-IT" dirty="0" err="1"/>
              <a:t>buds</a:t>
            </a:r>
            <a:r>
              <a:rPr lang="it-IT" dirty="0"/>
              <a:t> (-):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/>
              <a:t>Vegetative (-) and mixed (+): VEGETATIVE MASK MIXED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29587617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7F3B248-BFEB-47D2-96A7-A4352CDEE1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167" y="1689751"/>
            <a:ext cx="5037597" cy="316301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9EB215D-C3AB-4076-A7D7-FF1BF043BBDB}"/>
              </a:ext>
            </a:extLst>
          </p:cNvPr>
          <p:cNvSpPr txBox="1"/>
          <p:nvPr/>
        </p:nvSpPr>
        <p:spPr>
          <a:xfrm>
            <a:off x="219483" y="1256841"/>
            <a:ext cx="863696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/>
              <a:t>New </a:t>
            </a:r>
            <a:r>
              <a:rPr lang="it-IT" sz="1500" dirty="0" err="1"/>
              <a:t>shoots</a:t>
            </a:r>
            <a:r>
              <a:rPr lang="it-IT" sz="1500" dirty="0"/>
              <a:t> (1=</a:t>
            </a:r>
            <a:r>
              <a:rPr lang="it-IT" sz="1500" dirty="0" err="1"/>
              <a:t>present</a:t>
            </a:r>
            <a:r>
              <a:rPr lang="it-IT" sz="1500" dirty="0"/>
              <a:t>, 0=</a:t>
            </a:r>
            <a:r>
              <a:rPr lang="it-IT" sz="1500" dirty="0" err="1"/>
              <a:t>absent</a:t>
            </a:r>
            <a:r>
              <a:rPr lang="it-IT" sz="1500" dirty="0"/>
              <a:t>), in M </a:t>
            </a:r>
            <a:r>
              <a:rPr lang="it-IT" sz="1500" dirty="0" err="1"/>
              <a:t>buds</a:t>
            </a:r>
            <a:r>
              <a:rPr lang="it-IT" sz="1500" dirty="0"/>
              <a:t>, </a:t>
            </a:r>
            <a:r>
              <a:rPr lang="it-IT" sz="1500" dirty="0" err="1"/>
              <a:t>related</a:t>
            </a:r>
            <a:r>
              <a:rPr lang="it-IT" sz="1500" dirty="0"/>
              <a:t> to </a:t>
            </a:r>
            <a:r>
              <a:rPr lang="it-IT" sz="1500" dirty="0" err="1"/>
              <a:t>length</a:t>
            </a:r>
            <a:r>
              <a:rPr lang="it-IT" sz="1500" dirty="0"/>
              <a:t>, </a:t>
            </a:r>
            <a:r>
              <a:rPr lang="it-IT" sz="1500" dirty="0" err="1"/>
              <a:t>rank</a:t>
            </a:r>
            <a:r>
              <a:rPr lang="it-IT" sz="1500" dirty="0"/>
              <a:t> </a:t>
            </a:r>
            <a:r>
              <a:rPr lang="it-IT" sz="1500" dirty="0" err="1"/>
              <a:t>node</a:t>
            </a:r>
            <a:r>
              <a:rPr lang="it-IT" sz="1500" dirty="0"/>
              <a:t> and </a:t>
            </a:r>
            <a:r>
              <a:rPr lang="it-IT" sz="1500" b="1" dirty="0"/>
              <a:t>total </a:t>
            </a:r>
            <a:r>
              <a:rPr lang="it-IT" sz="1500" b="1" dirty="0" err="1"/>
              <a:t>buds</a:t>
            </a:r>
            <a:r>
              <a:rPr lang="it-IT" sz="1500" b="1" dirty="0"/>
              <a:t> </a:t>
            </a:r>
            <a:r>
              <a:rPr lang="it-IT" sz="1500" dirty="0" err="1"/>
              <a:t>at</a:t>
            </a:r>
            <a:r>
              <a:rPr lang="it-IT" sz="1500" dirty="0"/>
              <a:t> </a:t>
            </a:r>
            <a:r>
              <a:rPr lang="it-IT" sz="1500" dirty="0" err="1"/>
              <a:t>that</a:t>
            </a:r>
            <a:r>
              <a:rPr lang="it-IT" sz="1500" dirty="0"/>
              <a:t> </a:t>
            </a:r>
            <a:r>
              <a:rPr lang="it-IT" sz="1500" dirty="0" err="1"/>
              <a:t>rank</a:t>
            </a:r>
            <a:r>
              <a:rPr lang="it-IT" sz="1500" dirty="0"/>
              <a:t>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2A43E3-EB2A-43DA-87F7-A60E5CB478D7}"/>
              </a:ext>
            </a:extLst>
          </p:cNvPr>
          <p:cNvSpPr txBox="1"/>
          <p:nvPr/>
        </p:nvSpPr>
        <p:spPr>
          <a:xfrm>
            <a:off x="294247" y="4981531"/>
            <a:ext cx="364236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 err="1"/>
              <a:t>Conc</a:t>
            </a:r>
            <a:r>
              <a:rPr lang="it-IT" sz="1400" dirty="0"/>
              <a:t>:</a:t>
            </a:r>
          </a:p>
          <a:p>
            <a:pPr marL="342900" indent="-342900" algn="ctr">
              <a:buFont typeface="+mj-lt"/>
              <a:buAutoNum type="arabicPeriod"/>
            </a:pPr>
            <a:r>
              <a:rPr lang="it-IT" sz="1400" dirty="0"/>
              <a:t>Rank </a:t>
            </a:r>
            <a:r>
              <a:rPr lang="it-IT" sz="1400" dirty="0" err="1"/>
              <a:t>is</a:t>
            </a:r>
            <a:r>
              <a:rPr lang="it-IT" sz="1400" dirty="0"/>
              <a:t> significative(**). Coef:0.16 ;</a:t>
            </a:r>
          </a:p>
          <a:p>
            <a:pPr marL="342900" indent="-342900" algn="ctr">
              <a:buFont typeface="+mj-lt"/>
              <a:buAutoNum type="arabicPeriod"/>
            </a:pPr>
            <a:r>
              <a:rPr lang="it-IT" sz="1400" dirty="0"/>
              <a:t>Tot </a:t>
            </a:r>
            <a:r>
              <a:rPr lang="it-IT" sz="1400" dirty="0" err="1"/>
              <a:t>buds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significative(***). Coef: -0.91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F38C08-CAAD-4E85-8368-6191EB882FA9}"/>
              </a:ext>
            </a:extLst>
          </p:cNvPr>
          <p:cNvSpPr txBox="1"/>
          <p:nvPr/>
        </p:nvSpPr>
        <p:spPr>
          <a:xfrm>
            <a:off x="5462997" y="2516572"/>
            <a:ext cx="2909029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500" dirty="0"/>
              <a:t>PERMUTATION BOX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it-IT" sz="1500" dirty="0" err="1"/>
              <a:t>Permuting</a:t>
            </a:r>
            <a:r>
              <a:rPr lang="it-IT" sz="1500" dirty="0"/>
              <a:t> «</a:t>
            </a:r>
            <a:r>
              <a:rPr lang="it-IT" sz="1500" dirty="0" err="1"/>
              <a:t>tot_buds</a:t>
            </a:r>
            <a:r>
              <a:rPr lang="it-IT" sz="1500" dirty="0"/>
              <a:t>» </a:t>
            </a:r>
            <a:r>
              <a:rPr lang="it-IT" sz="1500" dirty="0" err="1"/>
              <a:t>it</a:t>
            </a:r>
            <a:r>
              <a:rPr lang="it-IT" sz="1500" dirty="0"/>
              <a:t> </a:t>
            </a:r>
            <a:r>
              <a:rPr lang="it-IT" sz="1500" dirty="0" err="1"/>
              <a:t>is</a:t>
            </a:r>
            <a:r>
              <a:rPr lang="it-IT" sz="1500" dirty="0"/>
              <a:t> </a:t>
            </a:r>
            <a:r>
              <a:rPr lang="it-IT" sz="1500" dirty="0" err="1"/>
              <a:t>not</a:t>
            </a:r>
            <a:r>
              <a:rPr lang="it-IT" sz="1500" dirty="0"/>
              <a:t> more </a:t>
            </a:r>
            <a:r>
              <a:rPr lang="it-IT" sz="1500" dirty="0" err="1"/>
              <a:t>significant</a:t>
            </a:r>
            <a:r>
              <a:rPr lang="it-IT" sz="1500" dirty="0"/>
              <a:t>;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it-IT" sz="1500" dirty="0" err="1"/>
              <a:t>Permuting</a:t>
            </a:r>
            <a:r>
              <a:rPr lang="it-IT" sz="1500" dirty="0"/>
              <a:t> «</a:t>
            </a:r>
            <a:r>
              <a:rPr lang="it-IT" sz="1500" dirty="0" err="1"/>
              <a:t>rank_node</a:t>
            </a:r>
            <a:r>
              <a:rPr lang="it-IT" sz="1500" dirty="0"/>
              <a:t>» </a:t>
            </a:r>
            <a:r>
              <a:rPr lang="it-IT" sz="1500" dirty="0" err="1"/>
              <a:t>it</a:t>
            </a:r>
            <a:r>
              <a:rPr lang="it-IT" sz="1500" dirty="0"/>
              <a:t> </a:t>
            </a:r>
            <a:r>
              <a:rPr lang="it-IT" sz="1500" dirty="0" err="1"/>
              <a:t>is</a:t>
            </a:r>
            <a:r>
              <a:rPr lang="it-IT" sz="1500" dirty="0"/>
              <a:t> </a:t>
            </a:r>
            <a:r>
              <a:rPr lang="it-IT" sz="1500" dirty="0" err="1"/>
              <a:t>not</a:t>
            </a:r>
            <a:r>
              <a:rPr lang="it-IT" sz="1500" dirty="0"/>
              <a:t> </a:t>
            </a:r>
            <a:r>
              <a:rPr lang="it-IT" sz="1500" dirty="0" err="1"/>
              <a:t>significant</a:t>
            </a:r>
            <a:r>
              <a:rPr lang="it-IT" sz="1500" dirty="0"/>
              <a:t> </a:t>
            </a:r>
            <a:r>
              <a:rPr lang="it-IT" sz="1500" dirty="0" err="1"/>
              <a:t>any</a:t>
            </a:r>
            <a:r>
              <a:rPr lang="it-IT" sz="1500" dirty="0"/>
              <a:t> more. </a:t>
            </a:r>
            <a:r>
              <a:rPr lang="it-IT" sz="1500" dirty="0" err="1"/>
              <a:t>But</a:t>
            </a:r>
            <a:r>
              <a:rPr lang="it-IT" sz="1500" dirty="0"/>
              <a:t> </a:t>
            </a:r>
            <a:r>
              <a:rPr lang="it-IT" sz="1500" dirty="0" err="1"/>
              <a:t>length</a:t>
            </a:r>
            <a:r>
              <a:rPr lang="it-IT" sz="1500" dirty="0"/>
              <a:t> starts </a:t>
            </a:r>
            <a:r>
              <a:rPr lang="it-IT" sz="1500" dirty="0" err="1"/>
              <a:t>being</a:t>
            </a:r>
            <a:r>
              <a:rPr lang="it-IT" sz="1500" dirty="0"/>
              <a:t> </a:t>
            </a:r>
            <a:r>
              <a:rPr lang="it-IT" sz="1500" dirty="0" err="1"/>
              <a:t>significant</a:t>
            </a:r>
            <a:r>
              <a:rPr lang="it-IT" sz="1500" dirty="0"/>
              <a:t> (**) coef:0.03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2280423-E668-4803-B46E-2696AEC60C77}"/>
              </a:ext>
            </a:extLst>
          </p:cNvPr>
          <p:cNvCxnSpPr>
            <a:cxnSpLocks/>
          </p:cNvCxnSpPr>
          <p:nvPr/>
        </p:nvCxnSpPr>
        <p:spPr>
          <a:xfrm flipV="1">
            <a:off x="2766204" y="3496574"/>
            <a:ext cx="74762" cy="177129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7C16F79B-47EA-4CB2-A138-6E3E8E19FF5E}"/>
              </a:ext>
            </a:extLst>
          </p:cNvPr>
          <p:cNvSpPr/>
          <p:nvPr/>
        </p:nvSpPr>
        <p:spPr>
          <a:xfrm>
            <a:off x="402879" y="306339"/>
            <a:ext cx="1163044" cy="571947"/>
          </a:xfrm>
          <a:prstGeom prst="rect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500" dirty="0"/>
              <a:t>Box3: do </a:t>
            </a:r>
            <a:r>
              <a:rPr lang="it-IT" sz="1500" dirty="0" err="1"/>
              <a:t>you</a:t>
            </a:r>
            <a:r>
              <a:rPr lang="it-IT" sz="1500" dirty="0"/>
              <a:t> </a:t>
            </a:r>
            <a:r>
              <a:rPr lang="it-IT" sz="1500" dirty="0" err="1"/>
              <a:t>burst</a:t>
            </a:r>
            <a:r>
              <a:rPr lang="it-IT" sz="1500" dirty="0"/>
              <a:t>?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C07DF34-1BE8-4590-87A4-9D4F308C1F07}"/>
              </a:ext>
            </a:extLst>
          </p:cNvPr>
          <p:cNvSpPr/>
          <p:nvPr/>
        </p:nvSpPr>
        <p:spPr>
          <a:xfrm>
            <a:off x="1603544" y="144234"/>
            <a:ext cx="24000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rgbClr val="FF66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From M</a:t>
            </a:r>
          </a:p>
        </p:txBody>
      </p:sp>
    </p:spTree>
    <p:extLst>
      <p:ext uri="{BB962C8B-B14F-4D97-AF65-F5344CB8AC3E}">
        <p14:creationId xmlns:p14="http://schemas.microsoft.com/office/powerpoint/2010/main" val="6765999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1CD5F4C-D1AE-47D7-8D07-BA0EAC46E5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336" y="1700279"/>
            <a:ext cx="4852898" cy="322827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9EB215D-C3AB-4076-A7D7-FF1BF043BBDB}"/>
              </a:ext>
            </a:extLst>
          </p:cNvPr>
          <p:cNvSpPr txBox="1"/>
          <p:nvPr/>
        </p:nvSpPr>
        <p:spPr>
          <a:xfrm>
            <a:off x="219484" y="1324140"/>
            <a:ext cx="892451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/>
              <a:t>New </a:t>
            </a:r>
            <a:r>
              <a:rPr lang="it-IT" sz="1500" dirty="0" err="1"/>
              <a:t>shoots</a:t>
            </a:r>
            <a:r>
              <a:rPr lang="it-IT" sz="1500" dirty="0"/>
              <a:t> (1=</a:t>
            </a:r>
            <a:r>
              <a:rPr lang="it-IT" sz="1500" dirty="0" err="1"/>
              <a:t>present</a:t>
            </a:r>
            <a:r>
              <a:rPr lang="it-IT" sz="1500" dirty="0"/>
              <a:t>, 0=</a:t>
            </a:r>
            <a:r>
              <a:rPr lang="it-IT" sz="1500" dirty="0" err="1"/>
              <a:t>absent</a:t>
            </a:r>
            <a:r>
              <a:rPr lang="it-IT" sz="1500" dirty="0"/>
              <a:t>), in M </a:t>
            </a:r>
            <a:r>
              <a:rPr lang="it-IT" sz="1500" dirty="0" err="1"/>
              <a:t>buds</a:t>
            </a:r>
            <a:r>
              <a:rPr lang="it-IT" sz="1500" dirty="0"/>
              <a:t>, </a:t>
            </a:r>
            <a:r>
              <a:rPr lang="it-IT" sz="1500" dirty="0" err="1"/>
              <a:t>related</a:t>
            </a:r>
            <a:r>
              <a:rPr lang="it-IT" sz="1500" dirty="0"/>
              <a:t> to </a:t>
            </a:r>
            <a:r>
              <a:rPr lang="it-IT" sz="1500" dirty="0" err="1"/>
              <a:t>length</a:t>
            </a:r>
            <a:r>
              <a:rPr lang="it-IT" sz="1500" dirty="0"/>
              <a:t>, </a:t>
            </a:r>
            <a:r>
              <a:rPr lang="it-IT" sz="1500" dirty="0" err="1"/>
              <a:t>rank</a:t>
            </a:r>
            <a:r>
              <a:rPr lang="it-IT" sz="1500" dirty="0"/>
              <a:t> </a:t>
            </a:r>
            <a:r>
              <a:rPr lang="it-IT" sz="1500" dirty="0" err="1"/>
              <a:t>node</a:t>
            </a:r>
            <a:r>
              <a:rPr lang="it-IT" sz="1500" dirty="0"/>
              <a:t> and </a:t>
            </a:r>
            <a:r>
              <a:rPr lang="it-IT" sz="1500" b="1" dirty="0" err="1"/>
              <a:t>v+m</a:t>
            </a:r>
            <a:r>
              <a:rPr lang="it-IT" sz="1500" dirty="0"/>
              <a:t> </a:t>
            </a:r>
            <a:r>
              <a:rPr lang="it-IT" sz="1500" dirty="0" err="1"/>
              <a:t>at</a:t>
            </a:r>
            <a:r>
              <a:rPr lang="it-IT" sz="1500" dirty="0"/>
              <a:t> </a:t>
            </a:r>
            <a:r>
              <a:rPr lang="it-IT" sz="1500" dirty="0" err="1"/>
              <a:t>that</a:t>
            </a:r>
            <a:r>
              <a:rPr lang="it-IT" sz="1500" dirty="0"/>
              <a:t> </a:t>
            </a:r>
            <a:r>
              <a:rPr lang="it-IT" sz="1500" dirty="0" err="1"/>
              <a:t>rank</a:t>
            </a:r>
            <a:r>
              <a:rPr lang="it-IT" sz="1500" dirty="0"/>
              <a:t>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2A43E3-EB2A-43DA-87F7-A60E5CB478D7}"/>
              </a:ext>
            </a:extLst>
          </p:cNvPr>
          <p:cNvSpPr txBox="1"/>
          <p:nvPr/>
        </p:nvSpPr>
        <p:spPr>
          <a:xfrm>
            <a:off x="294247" y="4981531"/>
            <a:ext cx="36423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 err="1"/>
              <a:t>Conc</a:t>
            </a:r>
            <a:r>
              <a:rPr lang="it-IT" sz="1400" dirty="0"/>
              <a:t>:</a:t>
            </a:r>
          </a:p>
          <a:p>
            <a:pPr marL="342900" indent="-342900" algn="ctr">
              <a:buFont typeface="+mj-lt"/>
              <a:buAutoNum type="arabicPeriod"/>
            </a:pPr>
            <a:r>
              <a:rPr lang="it-IT" sz="1400" dirty="0"/>
              <a:t>Rank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(**). Coef=0.16</a:t>
            </a:r>
          </a:p>
          <a:p>
            <a:pPr marL="342900" indent="-342900" algn="ctr">
              <a:buFont typeface="+mj-lt"/>
              <a:buAutoNum type="arabicPeriod"/>
            </a:pPr>
            <a:r>
              <a:rPr lang="it-IT" sz="1400" dirty="0"/>
              <a:t>V significative (**). Coef: -1.05;</a:t>
            </a:r>
          </a:p>
          <a:p>
            <a:pPr marL="342900" indent="-342900" algn="ctr">
              <a:buFont typeface="+mj-lt"/>
              <a:buAutoNum type="arabicPeriod"/>
            </a:pPr>
            <a:r>
              <a:rPr lang="it-IT" sz="1400" dirty="0"/>
              <a:t>M </a:t>
            </a:r>
            <a:r>
              <a:rPr lang="it-IT" sz="1400" dirty="0" err="1"/>
              <a:t>is</a:t>
            </a:r>
            <a:r>
              <a:rPr lang="it-IT" sz="1400" dirty="0"/>
              <a:t> significative(**). Coef: -0.83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F38C08-CAAD-4E85-8368-6191EB882FA9}"/>
              </a:ext>
            </a:extLst>
          </p:cNvPr>
          <p:cNvSpPr txBox="1"/>
          <p:nvPr/>
        </p:nvSpPr>
        <p:spPr>
          <a:xfrm>
            <a:off x="5239109" y="2382351"/>
            <a:ext cx="351957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500" dirty="0"/>
              <a:t>PERMUTATION BOX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it-IT" sz="1500" dirty="0" err="1"/>
              <a:t>Permuting</a:t>
            </a:r>
            <a:r>
              <a:rPr lang="it-IT" sz="1500" dirty="0"/>
              <a:t> «V» </a:t>
            </a:r>
            <a:r>
              <a:rPr lang="it-IT" sz="1500" dirty="0" err="1"/>
              <a:t>it</a:t>
            </a:r>
            <a:r>
              <a:rPr lang="it-IT" sz="1500" dirty="0"/>
              <a:t> </a:t>
            </a:r>
            <a:r>
              <a:rPr lang="it-IT" sz="1500" dirty="0" err="1"/>
              <a:t>is</a:t>
            </a:r>
            <a:r>
              <a:rPr lang="it-IT" sz="1500" dirty="0"/>
              <a:t> </a:t>
            </a:r>
            <a:r>
              <a:rPr lang="it-IT" sz="1500" dirty="0" err="1"/>
              <a:t>not</a:t>
            </a:r>
            <a:r>
              <a:rPr lang="it-IT" sz="1500" dirty="0"/>
              <a:t> more </a:t>
            </a:r>
            <a:r>
              <a:rPr lang="it-IT" sz="1500" dirty="0" err="1"/>
              <a:t>significant</a:t>
            </a:r>
            <a:r>
              <a:rPr lang="it-IT" sz="1500" dirty="0"/>
              <a:t>;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it-IT" sz="1500" dirty="0" err="1"/>
              <a:t>Permuting</a:t>
            </a:r>
            <a:r>
              <a:rPr lang="it-IT" sz="1500" dirty="0"/>
              <a:t> «M» </a:t>
            </a:r>
            <a:r>
              <a:rPr lang="it-IT" sz="1500" dirty="0" err="1"/>
              <a:t>it</a:t>
            </a:r>
            <a:r>
              <a:rPr lang="it-IT" sz="1500" dirty="0"/>
              <a:t> </a:t>
            </a:r>
            <a:r>
              <a:rPr lang="it-IT" sz="1500" dirty="0" err="1"/>
              <a:t>is</a:t>
            </a:r>
            <a:r>
              <a:rPr lang="it-IT" sz="1500" dirty="0"/>
              <a:t> </a:t>
            </a:r>
            <a:r>
              <a:rPr lang="it-IT" sz="1500" dirty="0" err="1"/>
              <a:t>not</a:t>
            </a:r>
            <a:r>
              <a:rPr lang="it-IT" sz="1500" dirty="0"/>
              <a:t> more </a:t>
            </a:r>
            <a:r>
              <a:rPr lang="it-IT" sz="1500" dirty="0" err="1"/>
              <a:t>significant</a:t>
            </a:r>
            <a:endParaRPr lang="it-IT" sz="150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it-IT" sz="1500" dirty="0" err="1"/>
              <a:t>Permuting</a:t>
            </a:r>
            <a:r>
              <a:rPr lang="it-IT" sz="1500" dirty="0"/>
              <a:t> «</a:t>
            </a:r>
            <a:r>
              <a:rPr lang="it-IT" sz="1500" dirty="0" err="1"/>
              <a:t>rank</a:t>
            </a:r>
            <a:r>
              <a:rPr lang="it-IT" sz="1500" dirty="0"/>
              <a:t> </a:t>
            </a:r>
            <a:r>
              <a:rPr lang="it-IT" sz="1500" dirty="0" err="1"/>
              <a:t>node</a:t>
            </a:r>
            <a:r>
              <a:rPr lang="it-IT" sz="1500" dirty="0"/>
              <a:t>» </a:t>
            </a:r>
            <a:r>
              <a:rPr lang="it-IT" sz="1500" dirty="0" err="1"/>
              <a:t>it</a:t>
            </a:r>
            <a:r>
              <a:rPr lang="it-IT" sz="1500" dirty="0"/>
              <a:t> </a:t>
            </a:r>
            <a:r>
              <a:rPr lang="it-IT" sz="1500" dirty="0" err="1"/>
              <a:t>is</a:t>
            </a:r>
            <a:r>
              <a:rPr lang="it-IT" sz="1500" dirty="0"/>
              <a:t> </a:t>
            </a:r>
            <a:r>
              <a:rPr lang="it-IT" sz="1500" dirty="0" err="1"/>
              <a:t>not</a:t>
            </a:r>
            <a:r>
              <a:rPr lang="it-IT" sz="1500" dirty="0"/>
              <a:t> </a:t>
            </a:r>
            <a:r>
              <a:rPr lang="it-IT" sz="1500" dirty="0" err="1"/>
              <a:t>significant</a:t>
            </a:r>
            <a:r>
              <a:rPr lang="it-IT" sz="1500" dirty="0"/>
              <a:t> </a:t>
            </a:r>
            <a:r>
              <a:rPr lang="it-IT" sz="1500" dirty="0" err="1"/>
              <a:t>any</a:t>
            </a:r>
            <a:r>
              <a:rPr lang="it-IT" sz="1500" dirty="0"/>
              <a:t> more </a:t>
            </a:r>
            <a:r>
              <a:rPr lang="it-IT" sz="1500" dirty="0" err="1"/>
              <a:t>but</a:t>
            </a:r>
            <a:r>
              <a:rPr lang="it-IT" sz="1500" dirty="0"/>
              <a:t> </a:t>
            </a:r>
            <a:r>
              <a:rPr lang="it-IT" sz="1500" dirty="0" err="1"/>
              <a:t>length</a:t>
            </a:r>
            <a:r>
              <a:rPr lang="it-IT" sz="1500" dirty="0"/>
              <a:t> starts </a:t>
            </a:r>
            <a:r>
              <a:rPr lang="it-IT" sz="1500" dirty="0" err="1"/>
              <a:t>being</a:t>
            </a:r>
            <a:r>
              <a:rPr lang="it-IT" sz="1500" dirty="0"/>
              <a:t> </a:t>
            </a:r>
            <a:r>
              <a:rPr lang="it-IT" sz="1500" dirty="0" err="1"/>
              <a:t>significant</a:t>
            </a:r>
            <a:r>
              <a:rPr lang="it-IT" sz="1500" dirty="0"/>
              <a:t> (**). Coef: 0.03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2280423-E668-4803-B46E-2696AEC60C77}"/>
              </a:ext>
            </a:extLst>
          </p:cNvPr>
          <p:cNvCxnSpPr>
            <a:cxnSpLocks/>
          </p:cNvCxnSpPr>
          <p:nvPr/>
        </p:nvCxnSpPr>
        <p:spPr>
          <a:xfrm flipV="1">
            <a:off x="2766204" y="3496574"/>
            <a:ext cx="74762" cy="177129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5DDE27CE-EA65-4DBF-84EC-DCE2B38AE29B}"/>
              </a:ext>
            </a:extLst>
          </p:cNvPr>
          <p:cNvSpPr/>
          <p:nvPr/>
        </p:nvSpPr>
        <p:spPr>
          <a:xfrm>
            <a:off x="402879" y="306339"/>
            <a:ext cx="1163044" cy="571947"/>
          </a:xfrm>
          <a:prstGeom prst="rect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500" dirty="0"/>
              <a:t>Box3: do </a:t>
            </a:r>
            <a:r>
              <a:rPr lang="it-IT" sz="1500" dirty="0" err="1"/>
              <a:t>you</a:t>
            </a:r>
            <a:r>
              <a:rPr lang="it-IT" sz="1500" dirty="0"/>
              <a:t> </a:t>
            </a:r>
            <a:r>
              <a:rPr lang="it-IT" sz="1500" dirty="0" err="1"/>
              <a:t>burst</a:t>
            </a:r>
            <a:r>
              <a:rPr lang="it-IT" sz="1500" dirty="0"/>
              <a:t>?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CCA2D06-8746-47A7-8B01-EB098DA07425}"/>
              </a:ext>
            </a:extLst>
          </p:cNvPr>
          <p:cNvSpPr/>
          <p:nvPr/>
        </p:nvSpPr>
        <p:spPr>
          <a:xfrm>
            <a:off x="1536526" y="127429"/>
            <a:ext cx="24000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rgbClr val="FF66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From M</a:t>
            </a:r>
          </a:p>
        </p:txBody>
      </p:sp>
    </p:spTree>
    <p:extLst>
      <p:ext uri="{BB962C8B-B14F-4D97-AF65-F5344CB8AC3E}">
        <p14:creationId xmlns:p14="http://schemas.microsoft.com/office/powerpoint/2010/main" val="3557559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B8008CA-E7FE-400D-B30B-E054AC2E923E}"/>
              </a:ext>
            </a:extLst>
          </p:cNvPr>
          <p:cNvSpPr/>
          <p:nvPr/>
        </p:nvSpPr>
        <p:spPr>
          <a:xfrm>
            <a:off x="2191282" y="120768"/>
            <a:ext cx="458651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rgbClr val="FF66F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Conclusion “M”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860CC4-FB8E-4334-9A17-5DA2FB01133E}"/>
              </a:ext>
            </a:extLst>
          </p:cNvPr>
          <p:cNvSpPr txBox="1"/>
          <p:nvPr/>
        </p:nvSpPr>
        <p:spPr>
          <a:xfrm>
            <a:off x="262393" y="1044098"/>
            <a:ext cx="82773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BUD M </a:t>
            </a:r>
            <a:r>
              <a:rPr lang="it-IT" dirty="0" err="1"/>
              <a:t>burst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explained</a:t>
            </a:r>
            <a:r>
              <a:rPr lang="it-IT" dirty="0"/>
              <a:t> by: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Shoot</a:t>
            </a:r>
            <a:r>
              <a:rPr lang="it-IT" dirty="0"/>
              <a:t> </a:t>
            </a:r>
            <a:r>
              <a:rPr lang="it-IT" dirty="0" err="1"/>
              <a:t>rank</a:t>
            </a:r>
            <a:r>
              <a:rPr lang="it-IT" dirty="0"/>
              <a:t> (+);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Tot </a:t>
            </a:r>
            <a:r>
              <a:rPr lang="it-IT" dirty="0" err="1"/>
              <a:t>buds</a:t>
            </a:r>
            <a:r>
              <a:rPr lang="it-IT" dirty="0"/>
              <a:t> (-):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/>
              <a:t>Vegetative (-) &amp; mixed(-): VEGETATIVE and MIXED are </a:t>
            </a:r>
            <a:r>
              <a:rPr lang="it-IT" dirty="0" err="1"/>
              <a:t>related</a:t>
            </a:r>
            <a:r>
              <a:rPr lang="it-IT" dirty="0"/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291523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angle 63">
            <a:extLst>
              <a:ext uri="{FF2B5EF4-FFF2-40B4-BE49-F238E27FC236}">
                <a16:creationId xmlns:a16="http://schemas.microsoft.com/office/drawing/2014/main" id="{FD573424-E291-42DC-81E5-5FC2D119ACBE}"/>
              </a:ext>
            </a:extLst>
          </p:cNvPr>
          <p:cNvSpPr/>
          <p:nvPr/>
        </p:nvSpPr>
        <p:spPr>
          <a:xfrm>
            <a:off x="3670920" y="31721"/>
            <a:ext cx="1802161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0" cap="none" spc="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Spring_ year =n</a:t>
            </a:r>
          </a:p>
        </p:txBody>
      </p: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B1895C4B-B34A-4509-B18A-37D2CA058A0C}"/>
              </a:ext>
            </a:extLst>
          </p:cNvPr>
          <p:cNvCxnSpPr>
            <a:cxnSpLocks/>
          </p:cNvCxnSpPr>
          <p:nvPr/>
        </p:nvCxnSpPr>
        <p:spPr>
          <a:xfrm flipH="1">
            <a:off x="4600728" y="3281110"/>
            <a:ext cx="352272" cy="28340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3E94C985-3ECC-4EF1-86EB-9CDE274D23BB}"/>
              </a:ext>
            </a:extLst>
          </p:cNvPr>
          <p:cNvSpPr txBox="1"/>
          <p:nvPr/>
        </p:nvSpPr>
        <p:spPr>
          <a:xfrm>
            <a:off x="3743324" y="6147376"/>
            <a:ext cx="21717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SYLLEPTIC SHOOTS</a:t>
            </a:r>
          </a:p>
          <a:p>
            <a:r>
              <a:rPr lang="it-IT" dirty="0"/>
              <a:t>(elongate </a:t>
            </a:r>
            <a:r>
              <a:rPr lang="it-IT" dirty="0" err="1"/>
              <a:t>now</a:t>
            </a:r>
            <a:r>
              <a:rPr lang="it-IT" dirty="0"/>
              <a:t>)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347DE122-573D-4DFC-A419-F3AC4C9A11BE}"/>
              </a:ext>
            </a:extLst>
          </p:cNvPr>
          <p:cNvSpPr/>
          <p:nvPr/>
        </p:nvSpPr>
        <p:spPr>
          <a:xfrm>
            <a:off x="1614487" y="2409825"/>
            <a:ext cx="200025" cy="1238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E1365E2-CB6A-4B53-83BA-46725E4982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155" y="5897467"/>
            <a:ext cx="457240" cy="573074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169D5739-1294-469C-A3E3-907101637B04}"/>
              </a:ext>
            </a:extLst>
          </p:cNvPr>
          <p:cNvSpPr txBox="1"/>
          <p:nvPr/>
        </p:nvSpPr>
        <p:spPr>
          <a:xfrm>
            <a:off x="714395" y="5966727"/>
            <a:ext cx="1281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leaves</a:t>
            </a:r>
            <a:endParaRPr lang="it-IT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B14B733-B371-40D2-89B3-E8F69AFB3B33}"/>
              </a:ext>
            </a:extLst>
          </p:cNvPr>
          <p:cNvSpPr/>
          <p:nvPr/>
        </p:nvSpPr>
        <p:spPr>
          <a:xfrm>
            <a:off x="4829174" y="2828925"/>
            <a:ext cx="257176" cy="457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5" name="Picture 14" descr="A picture containing person, plant, hand, tree&#10;&#10;Description automatically generated">
            <a:extLst>
              <a:ext uri="{FF2B5EF4-FFF2-40B4-BE49-F238E27FC236}">
                <a16:creationId xmlns:a16="http://schemas.microsoft.com/office/drawing/2014/main" id="{EFD299B6-187C-4CAF-8BA8-C343964661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9464" y="1152983"/>
            <a:ext cx="2856812" cy="3809083"/>
          </a:xfrm>
          <a:prstGeom prst="rect">
            <a:avLst/>
          </a:prstGeom>
        </p:spPr>
      </p:pic>
      <p:sp>
        <p:nvSpPr>
          <p:cNvPr id="39" name="Oval 38">
            <a:extLst>
              <a:ext uri="{FF2B5EF4-FFF2-40B4-BE49-F238E27FC236}">
                <a16:creationId xmlns:a16="http://schemas.microsoft.com/office/drawing/2014/main" id="{31189312-6717-420B-980B-749E70B21744}"/>
              </a:ext>
            </a:extLst>
          </p:cNvPr>
          <p:cNvSpPr/>
          <p:nvPr/>
        </p:nvSpPr>
        <p:spPr>
          <a:xfrm>
            <a:off x="6905625" y="1381124"/>
            <a:ext cx="828675" cy="351168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22FB0937-F1B4-4CAE-B8DB-272929DF39F5}"/>
              </a:ext>
            </a:extLst>
          </p:cNvPr>
          <p:cNvCxnSpPr>
            <a:cxnSpLocks/>
            <a:endCxn id="87" idx="0"/>
          </p:cNvCxnSpPr>
          <p:nvPr/>
        </p:nvCxnSpPr>
        <p:spPr>
          <a:xfrm flipH="1">
            <a:off x="4829175" y="4103133"/>
            <a:ext cx="2171701" cy="204424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C86BA4F0-50ED-42C1-B1D6-A75E74FDB3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643" y="1838004"/>
            <a:ext cx="1592856" cy="1391291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0FD6E5D8-94EE-4BAD-A613-1A37C58B5853}"/>
              </a:ext>
            </a:extLst>
          </p:cNvPr>
          <p:cNvGrpSpPr/>
          <p:nvPr/>
        </p:nvGrpSpPr>
        <p:grpSpPr>
          <a:xfrm>
            <a:off x="1414399" y="1308573"/>
            <a:ext cx="3898649" cy="2680540"/>
            <a:chOff x="1644801" y="223235"/>
            <a:chExt cx="7435295" cy="6273931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E1FB59CD-649A-419C-A90E-888A10B6BA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80612" y="2492126"/>
              <a:ext cx="189779" cy="234791"/>
            </a:xfrm>
            <a:prstGeom prst="line">
              <a:avLst/>
            </a:prstGeom>
            <a:noFill/>
            <a:ln w="381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miter lim="800000"/>
            </a:ln>
            <a:effectLst/>
          </p:spPr>
        </p:cxn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697C14B7-CAEF-407E-A7C6-19E2DC93C6C1}"/>
                </a:ext>
              </a:extLst>
            </p:cNvPr>
            <p:cNvGrpSpPr/>
            <p:nvPr/>
          </p:nvGrpSpPr>
          <p:grpSpPr>
            <a:xfrm>
              <a:off x="1644801" y="373621"/>
              <a:ext cx="6946606" cy="6123545"/>
              <a:chOff x="1644801" y="373621"/>
              <a:chExt cx="6946606" cy="6123545"/>
            </a:xfrm>
          </p:grpSpPr>
          <p:pic>
            <p:nvPicPr>
              <p:cNvPr id="55" name="Picture 54">
                <a:extLst>
                  <a:ext uri="{FF2B5EF4-FFF2-40B4-BE49-F238E27FC236}">
                    <a16:creationId xmlns:a16="http://schemas.microsoft.com/office/drawing/2014/main" id="{1FD0676A-D7D3-4F16-8FC3-2828AD7ADB4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3288" t="41546" r="63011" b="21831"/>
              <a:stretch/>
            </p:blipFill>
            <p:spPr>
              <a:xfrm>
                <a:off x="1644801" y="373621"/>
                <a:ext cx="6946606" cy="6123545"/>
              </a:xfrm>
              <a:prstGeom prst="rect">
                <a:avLst/>
              </a:prstGeom>
            </p:spPr>
          </p:pic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688BCDB2-B10B-4B82-A0BF-1DBB132A57C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862554" y="2348264"/>
                <a:ext cx="189779" cy="234791"/>
              </a:xfrm>
              <a:prstGeom prst="line">
                <a:avLst/>
              </a:prstGeom>
              <a:noFill/>
              <a:ln w="381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C3778E33-D0DA-42A7-B960-15409C619B8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809737" y="4081362"/>
                <a:ext cx="189779" cy="234791"/>
              </a:xfrm>
              <a:prstGeom prst="line">
                <a:avLst/>
              </a:prstGeom>
              <a:noFill/>
              <a:ln w="381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60EC1AD6-1544-4AA4-AECB-97260F3A9EA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55931" y="1020353"/>
                <a:ext cx="356969" cy="3785"/>
              </a:xfrm>
              <a:prstGeom prst="line">
                <a:avLst/>
              </a:prstGeom>
              <a:noFill/>
              <a:ln w="381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  <a:miter lim="800000"/>
              </a:ln>
              <a:effectLst/>
            </p:spPr>
          </p:cxnSp>
        </p:grp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65748D56-1CC8-4D0E-AEB6-A9B182FFE877}"/>
                </a:ext>
              </a:extLst>
            </p:cNvPr>
            <p:cNvCxnSpPr/>
            <p:nvPr/>
          </p:nvCxnSpPr>
          <p:spPr>
            <a:xfrm flipV="1">
              <a:off x="8020050" y="4081362"/>
              <a:ext cx="844550" cy="433488"/>
            </a:xfrm>
            <a:prstGeom prst="line">
              <a:avLst/>
            </a:prstGeom>
            <a:noFill/>
            <a:ln w="28575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1E8609BD-987D-4863-B4A5-2B78935D945A}"/>
                </a:ext>
              </a:extLst>
            </p:cNvPr>
            <p:cNvCxnSpPr>
              <a:cxnSpLocks/>
            </p:cNvCxnSpPr>
            <p:nvPr/>
          </p:nvCxnSpPr>
          <p:spPr>
            <a:xfrm>
              <a:off x="7192486" y="3359150"/>
              <a:ext cx="759137" cy="406119"/>
            </a:xfrm>
            <a:prstGeom prst="line">
              <a:avLst/>
            </a:prstGeom>
            <a:noFill/>
            <a:ln w="28575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174B30A3-7D8E-435D-92A2-65FA0D05F8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13750" y="3965056"/>
              <a:ext cx="0" cy="351097"/>
            </a:xfrm>
            <a:prstGeom prst="line">
              <a:avLst/>
            </a:prstGeom>
            <a:noFill/>
            <a:ln w="28575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0B4530F-C102-47E8-AD49-8D5437D8A23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88300" y="2231958"/>
              <a:ext cx="0" cy="351097"/>
            </a:xfrm>
            <a:prstGeom prst="line">
              <a:avLst/>
            </a:prstGeom>
            <a:noFill/>
            <a:ln w="28575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0A2CB697-1CCE-4ABA-A75C-B7FF3B4F2B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70650" y="1447800"/>
              <a:ext cx="660400" cy="385955"/>
            </a:xfrm>
            <a:prstGeom prst="line">
              <a:avLst/>
            </a:prstGeom>
            <a:noFill/>
            <a:ln w="28575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8F281F7-A029-4682-969F-338756653A1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195425" y="1962150"/>
              <a:ext cx="234950" cy="620905"/>
            </a:xfrm>
            <a:prstGeom prst="line">
              <a:avLst/>
            </a:prstGeom>
            <a:noFill/>
            <a:ln w="28575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A767AE5-8242-4C06-8388-225FC9918C1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53175" y="373621"/>
              <a:ext cx="492125" cy="336279"/>
            </a:xfrm>
            <a:prstGeom prst="line">
              <a:avLst/>
            </a:prstGeom>
            <a:noFill/>
            <a:ln w="28575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E18D8CAB-3B0C-4DC8-8B33-1D4C1E754CB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62554" y="1020353"/>
              <a:ext cx="744246" cy="357597"/>
            </a:xfrm>
            <a:prstGeom prst="line">
              <a:avLst/>
            </a:prstGeom>
            <a:noFill/>
            <a:ln w="28575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39A17945-946E-46EE-AE3E-A4E92E53058A}"/>
                </a:ext>
              </a:extLst>
            </p:cNvPr>
            <p:cNvCxnSpPr>
              <a:cxnSpLocks/>
            </p:cNvCxnSpPr>
            <p:nvPr/>
          </p:nvCxnSpPr>
          <p:spPr>
            <a:xfrm>
              <a:off x="3452383" y="1113727"/>
              <a:ext cx="0" cy="334073"/>
            </a:xfrm>
            <a:prstGeom prst="line">
              <a:avLst/>
            </a:prstGeom>
            <a:noFill/>
            <a:ln w="28575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13E88EAB-5554-4289-8241-23F13F188B98}"/>
                </a:ext>
              </a:extLst>
            </p:cNvPr>
            <p:cNvCxnSpPr>
              <a:cxnSpLocks/>
            </p:cNvCxnSpPr>
            <p:nvPr/>
          </p:nvCxnSpPr>
          <p:spPr>
            <a:xfrm>
              <a:off x="4476750" y="1833755"/>
              <a:ext cx="356370" cy="681545"/>
            </a:xfrm>
            <a:prstGeom prst="line">
              <a:avLst/>
            </a:prstGeom>
            <a:noFill/>
            <a:ln w="28575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B2C69515-5AC8-424A-AF65-A671152FAF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29328" y="2515300"/>
              <a:ext cx="655322" cy="540211"/>
            </a:xfrm>
            <a:prstGeom prst="line">
              <a:avLst/>
            </a:prstGeom>
            <a:noFill/>
            <a:ln w="28575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6EAFEE8D-579F-4022-9C33-E5289A0A8766}"/>
                </a:ext>
              </a:extLst>
            </p:cNvPr>
            <p:cNvCxnSpPr>
              <a:cxnSpLocks/>
            </p:cNvCxnSpPr>
            <p:nvPr/>
          </p:nvCxnSpPr>
          <p:spPr>
            <a:xfrm>
              <a:off x="5393216" y="3765269"/>
              <a:ext cx="584444" cy="673240"/>
            </a:xfrm>
            <a:prstGeom prst="line">
              <a:avLst/>
            </a:prstGeom>
            <a:noFill/>
            <a:ln w="28575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6604AD2-F423-4802-9229-4935A23DE8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67866" y="3906938"/>
              <a:ext cx="0" cy="291819"/>
            </a:xfrm>
            <a:prstGeom prst="line">
              <a:avLst/>
            </a:prstGeom>
            <a:noFill/>
            <a:ln w="28575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F77D1A52-9F69-4560-A6F1-EF51FD68EDA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55931" y="4603469"/>
              <a:ext cx="643306" cy="603531"/>
            </a:xfrm>
            <a:prstGeom prst="line">
              <a:avLst/>
            </a:prstGeom>
            <a:noFill/>
            <a:ln w="28575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</p:cxn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239C934C-3C70-4F64-893F-A905498052E7}"/>
                </a:ext>
              </a:extLst>
            </p:cNvPr>
            <p:cNvSpPr/>
            <p:nvPr/>
          </p:nvSpPr>
          <p:spPr>
            <a:xfrm rot="19797953">
              <a:off x="8718146" y="4113737"/>
              <a:ext cx="361950" cy="603531"/>
            </a:xfrm>
            <a:prstGeom prst="ellipse">
              <a:avLst/>
            </a:prstGeom>
            <a:solidFill>
              <a:srgbClr val="70AD47"/>
            </a:solidFill>
            <a:ln w="12700" cap="flat" cmpd="sng" algn="ctr">
              <a:solidFill>
                <a:srgbClr val="70AD47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3E707060-A9F0-4DB3-B3BE-332E842610D3}"/>
                </a:ext>
              </a:extLst>
            </p:cNvPr>
            <p:cNvSpPr/>
            <p:nvPr/>
          </p:nvSpPr>
          <p:spPr>
            <a:xfrm rot="19797953">
              <a:off x="8426067" y="4003982"/>
              <a:ext cx="220707" cy="149585"/>
            </a:xfrm>
            <a:prstGeom prst="ellipse">
              <a:avLst/>
            </a:prstGeom>
            <a:solidFill>
              <a:srgbClr val="70AD47"/>
            </a:solidFill>
            <a:ln w="12700" cap="flat" cmpd="sng" algn="ctr">
              <a:solidFill>
                <a:srgbClr val="70AD47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AC856057-CFA8-40D2-A24C-DC73AA6099F4}"/>
                </a:ext>
              </a:extLst>
            </p:cNvPr>
            <p:cNvSpPr/>
            <p:nvPr/>
          </p:nvSpPr>
          <p:spPr>
            <a:xfrm rot="19797953">
              <a:off x="6453248" y="4711264"/>
              <a:ext cx="361950" cy="603531"/>
            </a:xfrm>
            <a:prstGeom prst="ellipse">
              <a:avLst/>
            </a:prstGeom>
            <a:solidFill>
              <a:srgbClr val="70AD47"/>
            </a:solidFill>
            <a:ln w="12700" cap="flat" cmpd="sng" algn="ctr">
              <a:solidFill>
                <a:srgbClr val="70AD47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310C95E9-C844-44C2-8D2A-C73F8D26BE33}"/>
                </a:ext>
              </a:extLst>
            </p:cNvPr>
            <p:cNvSpPr/>
            <p:nvPr/>
          </p:nvSpPr>
          <p:spPr>
            <a:xfrm rot="18124833">
              <a:off x="5774955" y="4488571"/>
              <a:ext cx="361950" cy="603531"/>
            </a:xfrm>
            <a:prstGeom prst="ellipse">
              <a:avLst/>
            </a:prstGeom>
            <a:solidFill>
              <a:srgbClr val="70AD47"/>
            </a:solidFill>
            <a:ln w="12700" cap="flat" cmpd="sng" algn="ctr">
              <a:solidFill>
                <a:srgbClr val="70AD47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0164FEE2-BE3B-4FE0-801A-B34DAF5D8D32}"/>
                </a:ext>
              </a:extLst>
            </p:cNvPr>
            <p:cNvSpPr/>
            <p:nvPr/>
          </p:nvSpPr>
          <p:spPr>
            <a:xfrm rot="18124833">
              <a:off x="4038661" y="2594901"/>
              <a:ext cx="361950" cy="603531"/>
            </a:xfrm>
            <a:prstGeom prst="ellipse">
              <a:avLst/>
            </a:prstGeom>
            <a:solidFill>
              <a:srgbClr val="70AD47"/>
            </a:solidFill>
            <a:ln w="12700" cap="flat" cmpd="sng" algn="ctr">
              <a:solidFill>
                <a:srgbClr val="70AD47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B2FF0576-5BC5-470B-94D1-6295F3AF0991}"/>
                </a:ext>
              </a:extLst>
            </p:cNvPr>
            <p:cNvSpPr/>
            <p:nvPr/>
          </p:nvSpPr>
          <p:spPr>
            <a:xfrm rot="17156136">
              <a:off x="4225109" y="1872761"/>
              <a:ext cx="361950" cy="603531"/>
            </a:xfrm>
            <a:prstGeom prst="ellipse">
              <a:avLst/>
            </a:prstGeom>
            <a:solidFill>
              <a:srgbClr val="70AD47"/>
            </a:solidFill>
            <a:ln w="12700" cap="flat" cmpd="sng" algn="ctr">
              <a:solidFill>
                <a:srgbClr val="70AD47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2CD0FC2C-630C-42C2-8DC6-B1A3D1AF8DA6}"/>
                </a:ext>
              </a:extLst>
            </p:cNvPr>
            <p:cNvSpPr/>
            <p:nvPr/>
          </p:nvSpPr>
          <p:spPr>
            <a:xfrm rot="17156136">
              <a:off x="6675004" y="1621001"/>
              <a:ext cx="361950" cy="603531"/>
            </a:xfrm>
            <a:prstGeom prst="ellipse">
              <a:avLst/>
            </a:prstGeom>
            <a:solidFill>
              <a:srgbClr val="70AD47"/>
            </a:solidFill>
            <a:ln w="12700" cap="flat" cmpd="sng" algn="ctr">
              <a:solidFill>
                <a:srgbClr val="70AD47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6A62ABF4-B8A4-4E4A-9EB5-63B2646A0CB0}"/>
                </a:ext>
              </a:extLst>
            </p:cNvPr>
            <p:cNvSpPr/>
            <p:nvPr/>
          </p:nvSpPr>
          <p:spPr>
            <a:xfrm rot="17156136">
              <a:off x="6589257" y="484145"/>
              <a:ext cx="361950" cy="603531"/>
            </a:xfrm>
            <a:prstGeom prst="ellipse">
              <a:avLst/>
            </a:prstGeom>
            <a:solidFill>
              <a:srgbClr val="70AD47"/>
            </a:solidFill>
            <a:ln w="12700" cap="flat" cmpd="sng" algn="ctr">
              <a:solidFill>
                <a:srgbClr val="70AD47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5C6417CE-B71C-4949-99EF-5D61C61A887F}"/>
                </a:ext>
              </a:extLst>
            </p:cNvPr>
            <p:cNvSpPr/>
            <p:nvPr/>
          </p:nvSpPr>
          <p:spPr>
            <a:xfrm rot="17156136">
              <a:off x="6929114" y="102444"/>
              <a:ext cx="361950" cy="603531"/>
            </a:xfrm>
            <a:prstGeom prst="ellipse">
              <a:avLst/>
            </a:prstGeom>
            <a:solidFill>
              <a:srgbClr val="70AD47"/>
            </a:solidFill>
            <a:ln w="12700" cap="flat" cmpd="sng" algn="ctr">
              <a:solidFill>
                <a:srgbClr val="70AD47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BE8032F4-DA58-4E9F-8382-56982CA64C00}"/>
                </a:ext>
              </a:extLst>
            </p:cNvPr>
            <p:cNvSpPr/>
            <p:nvPr/>
          </p:nvSpPr>
          <p:spPr>
            <a:xfrm>
              <a:off x="7391079" y="2958678"/>
              <a:ext cx="361950" cy="603531"/>
            </a:xfrm>
            <a:prstGeom prst="ellipse">
              <a:avLst/>
            </a:prstGeom>
            <a:solidFill>
              <a:srgbClr val="70AD47"/>
            </a:solidFill>
            <a:ln w="12700" cap="flat" cmpd="sng" algn="ctr">
              <a:solidFill>
                <a:srgbClr val="70AD47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D5491C29-5B30-488F-BC27-A44631B68EAD}"/>
                </a:ext>
              </a:extLst>
            </p:cNvPr>
            <p:cNvSpPr/>
            <p:nvPr/>
          </p:nvSpPr>
          <p:spPr>
            <a:xfrm rot="14594370">
              <a:off x="8018490" y="2052173"/>
              <a:ext cx="189775" cy="301766"/>
            </a:xfrm>
            <a:prstGeom prst="ellipse">
              <a:avLst/>
            </a:prstGeom>
            <a:solidFill>
              <a:srgbClr val="70AD47"/>
            </a:solidFill>
            <a:ln w="12700" cap="flat" cmpd="sng" algn="ctr">
              <a:solidFill>
                <a:srgbClr val="70AD47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0D654A69-3503-418A-83AA-519A4C63579D}"/>
                </a:ext>
              </a:extLst>
            </p:cNvPr>
            <p:cNvSpPr/>
            <p:nvPr/>
          </p:nvSpPr>
          <p:spPr>
            <a:xfrm rot="14594370">
              <a:off x="5814254" y="3870501"/>
              <a:ext cx="189775" cy="301766"/>
            </a:xfrm>
            <a:prstGeom prst="ellipse">
              <a:avLst/>
            </a:prstGeom>
            <a:solidFill>
              <a:srgbClr val="70AD47"/>
            </a:solidFill>
            <a:ln w="12700" cap="flat" cmpd="sng" algn="ctr">
              <a:solidFill>
                <a:srgbClr val="70AD47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8FA7E12E-71A4-4ABB-97E5-3D621A890E73}"/>
                </a:ext>
              </a:extLst>
            </p:cNvPr>
            <p:cNvSpPr/>
            <p:nvPr/>
          </p:nvSpPr>
          <p:spPr>
            <a:xfrm rot="14594370">
              <a:off x="5312431" y="3870500"/>
              <a:ext cx="189775" cy="301766"/>
            </a:xfrm>
            <a:prstGeom prst="ellipse">
              <a:avLst/>
            </a:prstGeom>
            <a:solidFill>
              <a:srgbClr val="70AD47"/>
            </a:solidFill>
            <a:ln w="12700" cap="flat" cmpd="sng" algn="ctr">
              <a:solidFill>
                <a:srgbClr val="70AD47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48D17EAC-FB59-4627-AB39-55E8A82612DE}"/>
                </a:ext>
              </a:extLst>
            </p:cNvPr>
            <p:cNvSpPr/>
            <p:nvPr/>
          </p:nvSpPr>
          <p:spPr>
            <a:xfrm rot="14594370">
              <a:off x="5464831" y="4022900"/>
              <a:ext cx="189775" cy="301766"/>
            </a:xfrm>
            <a:prstGeom prst="ellipse">
              <a:avLst/>
            </a:prstGeom>
            <a:solidFill>
              <a:srgbClr val="70AD47"/>
            </a:solidFill>
            <a:ln w="12700" cap="flat" cmpd="sng" algn="ctr">
              <a:solidFill>
                <a:srgbClr val="70AD47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2224A8B0-4690-4EA2-9BE4-BB0E3BBFE226}"/>
                </a:ext>
              </a:extLst>
            </p:cNvPr>
            <p:cNvSpPr/>
            <p:nvPr/>
          </p:nvSpPr>
          <p:spPr>
            <a:xfrm rot="17944806">
              <a:off x="2914870" y="1044562"/>
              <a:ext cx="189775" cy="301766"/>
            </a:xfrm>
            <a:prstGeom prst="ellipse">
              <a:avLst/>
            </a:prstGeom>
            <a:solidFill>
              <a:srgbClr val="70AD47"/>
            </a:solidFill>
            <a:ln w="12700" cap="flat" cmpd="sng" algn="ctr">
              <a:solidFill>
                <a:srgbClr val="70AD47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14DA7894-1089-48BF-9F1A-60545BA6A902}"/>
                </a:ext>
              </a:extLst>
            </p:cNvPr>
            <p:cNvSpPr/>
            <p:nvPr/>
          </p:nvSpPr>
          <p:spPr>
            <a:xfrm rot="17944806">
              <a:off x="3511912" y="1140657"/>
              <a:ext cx="189775" cy="301766"/>
            </a:xfrm>
            <a:prstGeom prst="ellipse">
              <a:avLst/>
            </a:prstGeom>
            <a:solidFill>
              <a:srgbClr val="70AD47"/>
            </a:solidFill>
            <a:ln w="12700" cap="flat" cmpd="sng" algn="ctr">
              <a:solidFill>
                <a:srgbClr val="70AD47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2F0B72C3-1613-4298-88FC-7C94D4207F73}"/>
                </a:ext>
              </a:extLst>
            </p:cNvPr>
            <p:cNvSpPr/>
            <p:nvPr/>
          </p:nvSpPr>
          <p:spPr>
            <a:xfrm rot="17944806">
              <a:off x="6111142" y="2208157"/>
              <a:ext cx="189775" cy="301766"/>
            </a:xfrm>
            <a:prstGeom prst="ellipse">
              <a:avLst/>
            </a:prstGeom>
            <a:solidFill>
              <a:srgbClr val="70AD47"/>
            </a:solidFill>
            <a:ln w="12700" cap="flat" cmpd="sng" algn="ctr">
              <a:solidFill>
                <a:srgbClr val="70AD47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41A9EEE2-3602-4250-89C7-38DF205C9FCE}"/>
              </a:ext>
            </a:extLst>
          </p:cNvPr>
          <p:cNvCxnSpPr/>
          <p:nvPr/>
        </p:nvCxnSpPr>
        <p:spPr>
          <a:xfrm>
            <a:off x="199584" y="5370271"/>
            <a:ext cx="506978" cy="0"/>
          </a:xfrm>
          <a:prstGeom prst="line">
            <a:avLst/>
          </a:prstGeom>
          <a:ln w="571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C4CFB376-3A2C-41DB-A0E1-B83A72EF1636}"/>
              </a:ext>
            </a:extLst>
          </p:cNvPr>
          <p:cNvCxnSpPr/>
          <p:nvPr/>
        </p:nvCxnSpPr>
        <p:spPr>
          <a:xfrm>
            <a:off x="199584" y="5506768"/>
            <a:ext cx="506978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D9F11398-E818-4265-86AB-9407CBAA9C1C}"/>
              </a:ext>
            </a:extLst>
          </p:cNvPr>
          <p:cNvSpPr txBox="1"/>
          <p:nvPr/>
        </p:nvSpPr>
        <p:spPr>
          <a:xfrm>
            <a:off x="696558" y="5102948"/>
            <a:ext cx="2369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New </a:t>
            </a:r>
            <a:r>
              <a:rPr lang="it-IT" dirty="0" err="1"/>
              <a:t>proleptic</a:t>
            </a:r>
            <a:r>
              <a:rPr lang="it-IT" dirty="0"/>
              <a:t> </a:t>
            </a:r>
            <a:r>
              <a:rPr lang="it-IT" dirty="0" err="1"/>
              <a:t>shoot</a:t>
            </a:r>
            <a:endParaRPr lang="it-IT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B9FEF61F-8764-4C38-A535-5895A2AE87C0}"/>
              </a:ext>
            </a:extLst>
          </p:cNvPr>
          <p:cNvSpPr txBox="1"/>
          <p:nvPr/>
        </p:nvSpPr>
        <p:spPr>
          <a:xfrm>
            <a:off x="684543" y="5340649"/>
            <a:ext cx="2369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New </a:t>
            </a:r>
            <a:r>
              <a:rPr lang="it-IT" dirty="0" err="1"/>
              <a:t>sylleptic</a:t>
            </a:r>
            <a:r>
              <a:rPr lang="it-IT" dirty="0"/>
              <a:t> </a:t>
            </a:r>
            <a:r>
              <a:rPr lang="it-IT" dirty="0" err="1"/>
              <a:t>shoot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3232878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angle 63">
            <a:extLst>
              <a:ext uri="{FF2B5EF4-FFF2-40B4-BE49-F238E27FC236}">
                <a16:creationId xmlns:a16="http://schemas.microsoft.com/office/drawing/2014/main" id="{FD573424-E291-42DC-81E5-5FC2D119ACBE}"/>
              </a:ext>
            </a:extLst>
          </p:cNvPr>
          <p:cNvSpPr/>
          <p:nvPr/>
        </p:nvSpPr>
        <p:spPr>
          <a:xfrm>
            <a:off x="3509978" y="31721"/>
            <a:ext cx="2124044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0" cap="none" spc="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Winter_ year =n+1</a:t>
            </a: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21DFD159-F3BA-480D-BBD0-9F486C525D9A}"/>
              </a:ext>
            </a:extLst>
          </p:cNvPr>
          <p:cNvSpPr/>
          <p:nvPr/>
        </p:nvSpPr>
        <p:spPr>
          <a:xfrm>
            <a:off x="638175" y="4674930"/>
            <a:ext cx="123825" cy="1524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8430BA3C-26F2-405C-AD49-FFF2158F8410}"/>
              </a:ext>
            </a:extLst>
          </p:cNvPr>
          <p:cNvSpPr/>
          <p:nvPr/>
        </p:nvSpPr>
        <p:spPr>
          <a:xfrm>
            <a:off x="628649" y="4962525"/>
            <a:ext cx="123825" cy="152400"/>
          </a:xfrm>
          <a:prstGeom prst="ellipse">
            <a:avLst/>
          </a:prstGeom>
          <a:solidFill>
            <a:srgbClr val="FF66FF"/>
          </a:solidFill>
          <a:ln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7491321C-FD21-4DA6-8760-0030DAA3D9DD}"/>
              </a:ext>
            </a:extLst>
          </p:cNvPr>
          <p:cNvSpPr/>
          <p:nvPr/>
        </p:nvSpPr>
        <p:spPr>
          <a:xfrm>
            <a:off x="628648" y="5286374"/>
            <a:ext cx="123825" cy="1524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ABD0379F-E0FB-4E18-BBD2-4A480D9AA6A1}"/>
              </a:ext>
            </a:extLst>
          </p:cNvPr>
          <p:cNvSpPr/>
          <p:nvPr/>
        </p:nvSpPr>
        <p:spPr>
          <a:xfrm>
            <a:off x="667700" y="5610223"/>
            <a:ext cx="45719" cy="866775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F674EF46-7447-458E-84FB-ED375FEB38C1}"/>
              </a:ext>
            </a:extLst>
          </p:cNvPr>
          <p:cNvSpPr txBox="1"/>
          <p:nvPr/>
        </p:nvSpPr>
        <p:spPr>
          <a:xfrm>
            <a:off x="895350" y="5778044"/>
            <a:ext cx="819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catkin</a:t>
            </a:r>
            <a:endParaRPr lang="it-IT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1537AB3-8833-4BFC-A059-283DBCBC8DB9}"/>
              </a:ext>
            </a:extLst>
          </p:cNvPr>
          <p:cNvSpPr txBox="1"/>
          <p:nvPr/>
        </p:nvSpPr>
        <p:spPr>
          <a:xfrm>
            <a:off x="895350" y="5240891"/>
            <a:ext cx="1508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Blind </a:t>
            </a:r>
            <a:r>
              <a:rPr lang="it-IT" dirty="0" err="1"/>
              <a:t>node</a:t>
            </a:r>
            <a:endParaRPr lang="it-IT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04233524-31A8-4D33-A0AF-486894D7DB52}"/>
              </a:ext>
            </a:extLst>
          </p:cNvPr>
          <p:cNvSpPr txBox="1"/>
          <p:nvPr/>
        </p:nvSpPr>
        <p:spPr>
          <a:xfrm>
            <a:off x="895350" y="4857750"/>
            <a:ext cx="1508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Mixed </a:t>
            </a:r>
            <a:r>
              <a:rPr lang="it-IT" dirty="0" err="1"/>
              <a:t>bud</a:t>
            </a:r>
            <a:endParaRPr lang="it-IT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07EEDDD3-35E9-4F94-996D-201C1F6DD38C}"/>
              </a:ext>
            </a:extLst>
          </p:cNvPr>
          <p:cNvSpPr txBox="1"/>
          <p:nvPr/>
        </p:nvSpPr>
        <p:spPr>
          <a:xfrm>
            <a:off x="895350" y="460298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vegetative </a:t>
            </a:r>
            <a:r>
              <a:rPr lang="it-IT" dirty="0" err="1"/>
              <a:t>bud</a:t>
            </a:r>
            <a:endParaRPr lang="it-IT" dirty="0"/>
          </a:p>
        </p:txBody>
      </p:sp>
      <p:pic>
        <p:nvPicPr>
          <p:cNvPr id="73" name="Picture 72" descr="A picture containing outdoor, sky, person, plant&#10;&#10;Description automatically generated">
            <a:extLst>
              <a:ext uri="{FF2B5EF4-FFF2-40B4-BE49-F238E27FC236}">
                <a16:creationId xmlns:a16="http://schemas.microsoft.com/office/drawing/2014/main" id="{385C3AE6-BCD0-40DF-AC47-47A6730EAC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399" y="574262"/>
            <a:ext cx="3648384" cy="4864512"/>
          </a:xfrm>
          <a:prstGeom prst="rect">
            <a:avLst/>
          </a:prstGeom>
        </p:spPr>
      </p:pic>
      <p:sp>
        <p:nvSpPr>
          <p:cNvPr id="80" name="Oval 79">
            <a:extLst>
              <a:ext uri="{FF2B5EF4-FFF2-40B4-BE49-F238E27FC236}">
                <a16:creationId xmlns:a16="http://schemas.microsoft.com/office/drawing/2014/main" id="{B92E254F-AAC5-491B-AD8F-A7DA76D3D7F4}"/>
              </a:ext>
            </a:extLst>
          </p:cNvPr>
          <p:cNvSpPr/>
          <p:nvPr/>
        </p:nvSpPr>
        <p:spPr>
          <a:xfrm rot="1634335">
            <a:off x="5487927" y="1499565"/>
            <a:ext cx="530074" cy="120708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6CF9490F-498E-47D3-8F65-C5D2DE1D941C}"/>
              </a:ext>
            </a:extLst>
          </p:cNvPr>
          <p:cNvSpPr/>
          <p:nvPr/>
        </p:nvSpPr>
        <p:spPr>
          <a:xfrm rot="719367">
            <a:off x="5965183" y="1757546"/>
            <a:ext cx="530074" cy="120708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A22B399C-7F1D-4CF8-B7A9-413C39A38C01}"/>
              </a:ext>
            </a:extLst>
          </p:cNvPr>
          <p:cNvCxnSpPr>
            <a:cxnSpLocks/>
            <a:stCxn id="118" idx="5"/>
          </p:cNvCxnSpPr>
          <p:nvPr/>
        </p:nvCxnSpPr>
        <p:spPr>
          <a:xfrm>
            <a:off x="1098383" y="2041850"/>
            <a:ext cx="3349945" cy="392086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B1895C4B-B34A-4509-B18A-37D2CA058A0C}"/>
              </a:ext>
            </a:extLst>
          </p:cNvPr>
          <p:cNvCxnSpPr>
            <a:cxnSpLocks/>
            <a:stCxn id="80" idx="4"/>
          </p:cNvCxnSpPr>
          <p:nvPr/>
        </p:nvCxnSpPr>
        <p:spPr>
          <a:xfrm flipH="1">
            <a:off x="4600728" y="2639718"/>
            <a:ext cx="875994" cy="347539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3E94C985-3ECC-4EF1-86EB-9CDE274D23BB}"/>
              </a:ext>
            </a:extLst>
          </p:cNvPr>
          <p:cNvSpPr txBox="1"/>
          <p:nvPr/>
        </p:nvSpPr>
        <p:spPr>
          <a:xfrm>
            <a:off x="3743324" y="6147376"/>
            <a:ext cx="25215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SYLLEPTIC SHOOTS</a:t>
            </a:r>
          </a:p>
          <a:p>
            <a:r>
              <a:rPr lang="it-IT" dirty="0"/>
              <a:t>(elongate in spring n)</a:t>
            </a:r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E7936586-B6B6-4F63-AE88-6CD186B4F36E}"/>
              </a:ext>
            </a:extLst>
          </p:cNvPr>
          <p:cNvSpPr/>
          <p:nvPr/>
        </p:nvSpPr>
        <p:spPr>
          <a:xfrm rot="719367">
            <a:off x="3995803" y="3165630"/>
            <a:ext cx="232601" cy="53486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A96AFE59-9DC4-4AC4-9959-CAAE21A57198}"/>
              </a:ext>
            </a:extLst>
          </p:cNvPr>
          <p:cNvSpPr/>
          <p:nvPr/>
        </p:nvSpPr>
        <p:spPr>
          <a:xfrm rot="214394">
            <a:off x="2287912" y="3024844"/>
            <a:ext cx="232601" cy="53486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CD2E8B6C-D53F-4EA6-A58D-731D53971D44}"/>
              </a:ext>
            </a:extLst>
          </p:cNvPr>
          <p:cNvSpPr/>
          <p:nvPr/>
        </p:nvSpPr>
        <p:spPr>
          <a:xfrm rot="214394">
            <a:off x="911792" y="1580560"/>
            <a:ext cx="232601" cy="53486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5BDFD2-A5F9-4846-9064-29854F3F88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25752" y="1022752"/>
            <a:ext cx="4665849" cy="3967532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235B1A7-1269-471F-9538-F37970FA6984}"/>
              </a:ext>
            </a:extLst>
          </p:cNvPr>
          <p:cNvCxnSpPr/>
          <p:nvPr/>
        </p:nvCxnSpPr>
        <p:spPr>
          <a:xfrm>
            <a:off x="430679" y="4350219"/>
            <a:ext cx="506978" cy="0"/>
          </a:xfrm>
          <a:prstGeom prst="line">
            <a:avLst/>
          </a:prstGeom>
          <a:ln w="571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0DAF4CB-06AF-4BD0-A1FF-93BBD1C657D2}"/>
              </a:ext>
            </a:extLst>
          </p:cNvPr>
          <p:cNvCxnSpPr/>
          <p:nvPr/>
        </p:nvCxnSpPr>
        <p:spPr>
          <a:xfrm>
            <a:off x="430679" y="4486716"/>
            <a:ext cx="506978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6D42B514-58D8-4328-8EB5-C21F2BFC2381}"/>
              </a:ext>
            </a:extLst>
          </p:cNvPr>
          <p:cNvSpPr txBox="1"/>
          <p:nvPr/>
        </p:nvSpPr>
        <p:spPr>
          <a:xfrm>
            <a:off x="927653" y="4082896"/>
            <a:ext cx="2369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Proleptic</a:t>
            </a:r>
            <a:r>
              <a:rPr lang="it-IT" dirty="0"/>
              <a:t> </a:t>
            </a:r>
            <a:r>
              <a:rPr lang="it-IT" dirty="0" err="1"/>
              <a:t>shoot</a:t>
            </a:r>
            <a:endParaRPr lang="it-IT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E5F6497-C241-45D5-B711-81E1201E9305}"/>
              </a:ext>
            </a:extLst>
          </p:cNvPr>
          <p:cNvSpPr txBox="1"/>
          <p:nvPr/>
        </p:nvSpPr>
        <p:spPr>
          <a:xfrm>
            <a:off x="915638" y="4320597"/>
            <a:ext cx="2369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Sylleptic</a:t>
            </a:r>
            <a:r>
              <a:rPr lang="it-IT" dirty="0"/>
              <a:t> </a:t>
            </a:r>
            <a:r>
              <a:rPr lang="it-IT" dirty="0" err="1"/>
              <a:t>shoot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0691082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9B959B9-C598-40AD-9FD2-8FE1FD3FBC4B}"/>
              </a:ext>
            </a:extLst>
          </p:cNvPr>
          <p:cNvSpPr/>
          <p:nvPr/>
        </p:nvSpPr>
        <p:spPr>
          <a:xfrm>
            <a:off x="1588276" y="281493"/>
            <a:ext cx="177644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GLMs</a:t>
            </a:r>
            <a:endParaRPr lang="en-US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973834D-9041-4B40-88EF-214C339EE954}"/>
              </a:ext>
            </a:extLst>
          </p:cNvPr>
          <p:cNvSpPr/>
          <p:nvPr/>
        </p:nvSpPr>
        <p:spPr>
          <a:xfrm>
            <a:off x="4889853" y="201275"/>
            <a:ext cx="3774088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Markovian models</a:t>
            </a:r>
            <a:endParaRPr lang="en-US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A57EAF-C7C2-46AE-A5B3-62355BC45178}"/>
              </a:ext>
            </a:extLst>
          </p:cNvPr>
          <p:cNvSpPr txBox="1"/>
          <p:nvPr/>
        </p:nvSpPr>
        <p:spPr>
          <a:xfrm>
            <a:off x="275942" y="1194464"/>
            <a:ext cx="397820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They</a:t>
            </a:r>
            <a:r>
              <a:rPr lang="it-IT" dirty="0"/>
              <a:t> are </a:t>
            </a:r>
            <a:r>
              <a:rPr lang="it-IT" dirty="0" err="1"/>
              <a:t>used</a:t>
            </a:r>
            <a:r>
              <a:rPr lang="it-IT" dirty="0"/>
              <a:t> to </a:t>
            </a:r>
            <a:r>
              <a:rPr lang="it-IT" dirty="0" err="1"/>
              <a:t>understand</a:t>
            </a:r>
            <a:r>
              <a:rPr lang="it-IT" dirty="0"/>
              <a:t> </a:t>
            </a:r>
            <a:r>
              <a:rPr lang="it-IT" dirty="0" err="1"/>
              <a:t>if</a:t>
            </a:r>
            <a:r>
              <a:rPr lang="it-IT" dirty="0"/>
              <a:t> a </a:t>
            </a:r>
            <a:r>
              <a:rPr lang="it-IT" dirty="0" err="1"/>
              <a:t>predictor</a:t>
            </a:r>
            <a:r>
              <a:rPr lang="it-IT" dirty="0"/>
              <a:t> </a:t>
            </a:r>
            <a:r>
              <a:rPr lang="it-IT" dirty="0" err="1"/>
              <a:t>describes</a:t>
            </a:r>
            <a:r>
              <a:rPr lang="it-IT" dirty="0"/>
              <a:t> a </a:t>
            </a:r>
            <a:r>
              <a:rPr lang="it-IT" dirty="0" err="1"/>
              <a:t>variable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Poisson </a:t>
            </a:r>
            <a:r>
              <a:rPr lang="it-IT" dirty="0" err="1"/>
              <a:t>if</a:t>
            </a:r>
            <a:r>
              <a:rPr lang="it-IT" dirty="0"/>
              <a:t> the </a:t>
            </a:r>
            <a:r>
              <a:rPr lang="it-IT" dirty="0" err="1"/>
              <a:t>variable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quantitative;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Binomial</a:t>
            </a:r>
            <a:r>
              <a:rPr lang="it-IT" dirty="0"/>
              <a:t> </a:t>
            </a:r>
            <a:r>
              <a:rPr lang="it-IT" dirty="0" err="1"/>
              <a:t>if</a:t>
            </a:r>
            <a:r>
              <a:rPr lang="it-IT" dirty="0"/>
              <a:t> the </a:t>
            </a:r>
            <a:r>
              <a:rPr lang="it-IT" dirty="0" err="1"/>
              <a:t>variable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categorical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r>
              <a:rPr lang="it-IT" dirty="0"/>
              <a:t>Es. </a:t>
            </a:r>
            <a:r>
              <a:rPr lang="it-IT" dirty="0" err="1"/>
              <a:t>Is</a:t>
            </a:r>
            <a:r>
              <a:rPr lang="it-IT" dirty="0"/>
              <a:t> Vegetative </a:t>
            </a:r>
            <a:r>
              <a:rPr lang="it-IT" dirty="0" err="1"/>
              <a:t>bud</a:t>
            </a:r>
            <a:r>
              <a:rPr lang="it-IT" dirty="0"/>
              <a:t> </a:t>
            </a:r>
            <a:r>
              <a:rPr lang="it-IT" dirty="0" err="1"/>
              <a:t>burst</a:t>
            </a:r>
            <a:r>
              <a:rPr lang="it-IT" dirty="0"/>
              <a:t> (Y) </a:t>
            </a:r>
            <a:r>
              <a:rPr lang="it-IT" dirty="0" err="1"/>
              <a:t>depending</a:t>
            </a:r>
            <a:r>
              <a:rPr lang="it-IT" dirty="0"/>
              <a:t> on (~) </a:t>
            </a:r>
            <a:r>
              <a:rPr lang="it-IT" dirty="0" err="1"/>
              <a:t>length</a:t>
            </a:r>
            <a:r>
              <a:rPr lang="it-IT" dirty="0"/>
              <a:t>, </a:t>
            </a:r>
            <a:r>
              <a:rPr lang="it-IT" dirty="0" err="1"/>
              <a:t>rank</a:t>
            </a:r>
            <a:r>
              <a:rPr lang="it-IT" dirty="0"/>
              <a:t> </a:t>
            </a:r>
            <a:r>
              <a:rPr lang="it-IT" dirty="0" err="1"/>
              <a:t>node</a:t>
            </a:r>
            <a:r>
              <a:rPr lang="it-IT" dirty="0"/>
              <a:t>, </a:t>
            </a:r>
            <a:r>
              <a:rPr lang="it-IT" dirty="0" err="1"/>
              <a:t>sibling</a:t>
            </a:r>
            <a:r>
              <a:rPr lang="it-IT" dirty="0"/>
              <a:t> M, </a:t>
            </a:r>
            <a:r>
              <a:rPr lang="it-IT" dirty="0" err="1"/>
              <a:t>sibling</a:t>
            </a:r>
            <a:r>
              <a:rPr lang="it-IT" dirty="0"/>
              <a:t> V, tot </a:t>
            </a:r>
            <a:r>
              <a:rPr lang="it-IT" dirty="0" err="1"/>
              <a:t>buds</a:t>
            </a:r>
            <a:r>
              <a:rPr lang="it-IT" dirty="0"/>
              <a:t> </a:t>
            </a:r>
            <a:r>
              <a:rPr lang="it-IT" dirty="0" err="1"/>
              <a:t>at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rank</a:t>
            </a:r>
            <a:r>
              <a:rPr lang="it-IT" dirty="0"/>
              <a:t>?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4FAC0D-728A-4EF5-8406-3A88033DB3F5}"/>
              </a:ext>
            </a:extLst>
          </p:cNvPr>
          <p:cNvSpPr txBox="1"/>
          <p:nvPr/>
        </p:nvSpPr>
        <p:spPr>
          <a:xfrm>
            <a:off x="4685735" y="1955601"/>
            <a:ext cx="39782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They</a:t>
            </a:r>
            <a:r>
              <a:rPr lang="it-IT" dirty="0"/>
              <a:t> are </a:t>
            </a:r>
            <a:r>
              <a:rPr lang="it-IT" dirty="0" err="1"/>
              <a:t>used</a:t>
            </a:r>
            <a:r>
              <a:rPr lang="it-IT" dirty="0"/>
              <a:t> to </a:t>
            </a:r>
            <a:r>
              <a:rPr lang="it-IT" dirty="0" err="1"/>
              <a:t>understand</a:t>
            </a:r>
            <a:r>
              <a:rPr lang="it-IT" dirty="0"/>
              <a:t> </a:t>
            </a:r>
            <a:r>
              <a:rPr lang="it-IT" dirty="0" err="1"/>
              <a:t>if</a:t>
            </a:r>
            <a:r>
              <a:rPr lang="it-IT" dirty="0"/>
              <a:t> the </a:t>
            </a:r>
            <a:r>
              <a:rPr lang="it-IT" dirty="0" err="1"/>
              <a:t>variables</a:t>
            </a:r>
            <a:r>
              <a:rPr lang="it-IT" dirty="0"/>
              <a:t> (</a:t>
            </a:r>
            <a:r>
              <a:rPr lang="it-IT" dirty="0" err="1"/>
              <a:t>buds</a:t>
            </a:r>
            <a:r>
              <a:rPr lang="it-IT" dirty="0"/>
              <a:t>) can be </a:t>
            </a:r>
            <a:r>
              <a:rPr lang="it-IT" dirty="0" err="1"/>
              <a:t>grouped</a:t>
            </a:r>
            <a:r>
              <a:rPr lang="it-IT" dirty="0"/>
              <a:t> </a:t>
            </a:r>
            <a:r>
              <a:rPr lang="it-IT" dirty="0" err="1"/>
              <a:t>into</a:t>
            </a:r>
            <a:r>
              <a:rPr lang="it-IT" dirty="0"/>
              <a:t> </a:t>
            </a:r>
            <a:r>
              <a:rPr lang="it-IT" dirty="0" err="1"/>
              <a:t>homogeneus</a:t>
            </a:r>
            <a:r>
              <a:rPr lang="it-IT" dirty="0"/>
              <a:t> zones.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17B5D8E-31A2-4714-97ED-7EE987434AE7}"/>
              </a:ext>
            </a:extLst>
          </p:cNvPr>
          <p:cNvSpPr txBox="1"/>
          <p:nvPr/>
        </p:nvSpPr>
        <p:spPr>
          <a:xfrm>
            <a:off x="2230292" y="4757337"/>
            <a:ext cx="4910885" cy="92333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it-IT" dirty="0"/>
              <a:t>HAZELNUT ISSUES:</a:t>
            </a:r>
          </a:p>
          <a:p>
            <a:pPr marL="342900" indent="-342900">
              <a:buFont typeface="+mj-lt"/>
              <a:buAutoNum type="arabicPeriod"/>
            </a:pPr>
            <a:r>
              <a:rPr lang="it-IT" dirty="0" err="1"/>
              <a:t>Dependencies</a:t>
            </a:r>
            <a:r>
              <a:rPr lang="it-IT" dirty="0"/>
              <a:t> </a:t>
            </a:r>
            <a:r>
              <a:rPr lang="it-IT" dirty="0" err="1"/>
              <a:t>between</a:t>
            </a:r>
            <a:r>
              <a:rPr lang="it-IT" dirty="0"/>
              <a:t> </a:t>
            </a:r>
            <a:r>
              <a:rPr lang="it-IT" dirty="0" err="1"/>
              <a:t>rank</a:t>
            </a:r>
            <a:r>
              <a:rPr lang="it-IT" dirty="0"/>
              <a:t> </a:t>
            </a:r>
            <a:r>
              <a:rPr lang="it-IT" dirty="0" err="1"/>
              <a:t>nodes</a:t>
            </a:r>
            <a:r>
              <a:rPr lang="it-IT" dirty="0"/>
              <a:t>;</a:t>
            </a:r>
          </a:p>
          <a:p>
            <a:pPr marL="342900" indent="-342900">
              <a:buFont typeface="+mj-lt"/>
              <a:buAutoNum type="arabicPeriod"/>
            </a:pPr>
            <a:r>
              <a:rPr lang="it-IT" dirty="0" err="1"/>
              <a:t>Dependencies</a:t>
            </a:r>
            <a:r>
              <a:rPr lang="it-IT" dirty="0"/>
              <a:t> </a:t>
            </a:r>
            <a:r>
              <a:rPr lang="it-IT" dirty="0" err="1"/>
              <a:t>between</a:t>
            </a:r>
            <a:r>
              <a:rPr lang="it-IT" dirty="0"/>
              <a:t> </a:t>
            </a:r>
            <a:r>
              <a:rPr lang="it-IT" dirty="0" err="1"/>
              <a:t>buds</a:t>
            </a:r>
            <a:r>
              <a:rPr lang="it-IT" dirty="0"/>
              <a:t> </a:t>
            </a:r>
            <a:r>
              <a:rPr lang="it-IT" dirty="0" err="1"/>
              <a:t>at</a:t>
            </a:r>
            <a:r>
              <a:rPr lang="it-IT" dirty="0"/>
              <a:t> the </a:t>
            </a:r>
            <a:r>
              <a:rPr lang="it-IT" dirty="0" err="1"/>
              <a:t>same</a:t>
            </a:r>
            <a:r>
              <a:rPr lang="it-IT" dirty="0"/>
              <a:t> </a:t>
            </a:r>
            <a:r>
              <a:rPr lang="it-IT" dirty="0" err="1"/>
              <a:t>rank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032693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205FA21-B67D-42B6-8D93-2B4659EC63E0}"/>
              </a:ext>
            </a:extLst>
          </p:cNvPr>
          <p:cNvSpPr/>
          <p:nvPr/>
        </p:nvSpPr>
        <p:spPr>
          <a:xfrm>
            <a:off x="2171432" y="194815"/>
            <a:ext cx="4801138" cy="413935"/>
          </a:xfrm>
          <a:prstGeom prst="rect">
            <a:avLst/>
          </a:prstGeom>
          <a:noFill/>
        </p:spPr>
        <p:txBody>
          <a:bodyPr wrap="none" lIns="28932" tIns="14466" rIns="28932" bIns="14466">
            <a:spAutoFit/>
          </a:bodyPr>
          <a:lstStyle/>
          <a:p>
            <a:pPr algn="ctr"/>
            <a:r>
              <a:rPr lang="en-US" sz="25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DATASET_ARCHITECTURE HAZELNUT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3ECB843-CE6B-4E06-9407-C064B94FC419}"/>
              </a:ext>
            </a:extLst>
          </p:cNvPr>
          <p:cNvSpPr/>
          <p:nvPr/>
        </p:nvSpPr>
        <p:spPr>
          <a:xfrm>
            <a:off x="-8313" y="563173"/>
            <a:ext cx="1848359" cy="398187"/>
          </a:xfrm>
          <a:prstGeom prst="rect">
            <a:avLst/>
          </a:prstGeom>
          <a:solidFill>
            <a:srgbClr val="C00000"/>
          </a:solidFill>
        </p:spPr>
        <p:txBody>
          <a:bodyPr wrap="square" lIns="51435" tIns="25718" rIns="51435" bIns="25718">
            <a:spAutoFit/>
          </a:bodyPr>
          <a:lstStyle/>
          <a:p>
            <a:r>
              <a:rPr lang="en-US" sz="2250" dirty="0">
                <a:ln w="0"/>
                <a:solidFill>
                  <a:schemeClr val="bg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Process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31770D-CF87-4E75-98A6-6849983DECE7}"/>
              </a:ext>
            </a:extLst>
          </p:cNvPr>
          <p:cNvSpPr txBox="1"/>
          <p:nvPr/>
        </p:nvSpPr>
        <p:spPr>
          <a:xfrm>
            <a:off x="3759767" y="563173"/>
            <a:ext cx="1556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OWN-ROOTED e INNE</a:t>
            </a:r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A4F57659-083C-43A9-8D4C-FEEAABCC25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7429025"/>
              </p:ext>
            </p:extLst>
          </p:nvPr>
        </p:nvGraphicFramePr>
        <p:xfrm>
          <a:off x="180923" y="1029818"/>
          <a:ext cx="8713693" cy="553212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44726">
                  <a:extLst>
                    <a:ext uri="{9D8B030D-6E8A-4147-A177-3AD203B41FA5}">
                      <a16:colId xmlns:a16="http://schemas.microsoft.com/office/drawing/2014/main" val="3983025270"/>
                    </a:ext>
                  </a:extLst>
                </a:gridCol>
                <a:gridCol w="2114761">
                  <a:extLst>
                    <a:ext uri="{9D8B030D-6E8A-4147-A177-3AD203B41FA5}">
                      <a16:colId xmlns:a16="http://schemas.microsoft.com/office/drawing/2014/main" val="1559661431"/>
                    </a:ext>
                  </a:extLst>
                </a:gridCol>
                <a:gridCol w="1630817">
                  <a:extLst>
                    <a:ext uri="{9D8B030D-6E8A-4147-A177-3AD203B41FA5}">
                      <a16:colId xmlns:a16="http://schemas.microsoft.com/office/drawing/2014/main" val="544693188"/>
                    </a:ext>
                  </a:extLst>
                </a:gridCol>
                <a:gridCol w="2028579">
                  <a:extLst>
                    <a:ext uri="{9D8B030D-6E8A-4147-A177-3AD203B41FA5}">
                      <a16:colId xmlns:a16="http://schemas.microsoft.com/office/drawing/2014/main" val="1947960910"/>
                    </a:ext>
                  </a:extLst>
                </a:gridCol>
                <a:gridCol w="1710763">
                  <a:extLst>
                    <a:ext uri="{9D8B030D-6E8A-4147-A177-3AD203B41FA5}">
                      <a16:colId xmlns:a16="http://schemas.microsoft.com/office/drawing/2014/main" val="2085838747"/>
                    </a:ext>
                  </a:extLst>
                </a:gridCol>
                <a:gridCol w="884047">
                  <a:extLst>
                    <a:ext uri="{9D8B030D-6E8A-4147-A177-3AD203B41FA5}">
                      <a16:colId xmlns:a16="http://schemas.microsoft.com/office/drawing/2014/main" val="3939269797"/>
                    </a:ext>
                  </a:extLst>
                </a:gridCol>
              </a:tblGrid>
              <a:tr h="208598">
                <a:tc>
                  <a:txBody>
                    <a:bodyPr/>
                    <a:lstStyle/>
                    <a:p>
                      <a:endParaRPr lang="it-IT" sz="12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r>
                        <a:rPr lang="it-IT" sz="1200" dirty="0"/>
                        <a:t>Starter DF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r>
                        <a:rPr lang="it-IT" sz="1200" dirty="0" err="1"/>
                        <a:t>Ending</a:t>
                      </a:r>
                      <a:r>
                        <a:rPr lang="it-IT" sz="1200" dirty="0"/>
                        <a:t> DF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r>
                        <a:rPr lang="it-IT" sz="1200" dirty="0" err="1"/>
                        <a:t>What</a:t>
                      </a:r>
                      <a:r>
                        <a:rPr lang="it-IT" sz="1200" dirty="0"/>
                        <a:t> </a:t>
                      </a:r>
                      <a:r>
                        <a:rPr lang="it-IT" sz="1200" dirty="0" err="1"/>
                        <a:t>was</a:t>
                      </a:r>
                      <a:r>
                        <a:rPr lang="it-IT" sz="1200" dirty="0"/>
                        <a:t> </a:t>
                      </a:r>
                      <a:r>
                        <a:rPr lang="it-IT" sz="1200" dirty="0" err="1"/>
                        <a:t>done</a:t>
                      </a:r>
                      <a:endParaRPr lang="it-IT" sz="12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r>
                        <a:rPr lang="it-IT" sz="1200" dirty="0"/>
                        <a:t>Scripts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r>
                        <a:rPr lang="it-IT" sz="1200" dirty="0"/>
                        <a:t>Scale</a:t>
                      </a:r>
                    </a:p>
                  </a:txBody>
                  <a:tcPr marL="51435" marR="51435" marT="25718" marB="25718"/>
                </a:tc>
                <a:extLst>
                  <a:ext uri="{0D108BD9-81ED-4DB2-BD59-A6C34878D82A}">
                    <a16:rowId xmlns:a16="http://schemas.microsoft.com/office/drawing/2014/main" val="4023713697"/>
                  </a:ext>
                </a:extLst>
              </a:tr>
              <a:tr h="522923">
                <a:tc>
                  <a:txBody>
                    <a:bodyPr/>
                    <a:lstStyle/>
                    <a:p>
                      <a:r>
                        <a:rPr lang="it-IT" sz="1200" dirty="0"/>
                        <a:t>1</a:t>
                      </a:r>
                    </a:p>
                    <a:p>
                      <a:endParaRPr lang="it-IT" sz="12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r>
                        <a:rPr lang="it-IT" sz="1200" dirty="0">
                          <a:highlight>
                            <a:srgbClr val="FFFF00"/>
                          </a:highlight>
                        </a:rPr>
                        <a:t>2020DFAUTO.csv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r>
                        <a:rPr lang="it-IT" sz="1200" dirty="0"/>
                        <a:t>2020shoot_level.csv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it-IT" sz="1200" dirty="0" err="1"/>
                        <a:t>Count</a:t>
                      </a:r>
                      <a:r>
                        <a:rPr lang="it-IT" sz="1200" dirty="0"/>
                        <a:t> </a:t>
                      </a:r>
                      <a:r>
                        <a:rPr lang="it-IT" sz="1200" dirty="0" err="1"/>
                        <a:t>number</a:t>
                      </a:r>
                      <a:r>
                        <a:rPr lang="it-IT" sz="1200" dirty="0"/>
                        <a:t> of </a:t>
                      </a:r>
                      <a:r>
                        <a:rPr lang="it-IT" sz="1200" dirty="0" err="1"/>
                        <a:t>buds</a:t>
                      </a:r>
                      <a:r>
                        <a:rPr lang="it-IT" sz="1200" dirty="0"/>
                        <a:t> per </a:t>
                      </a:r>
                      <a:r>
                        <a:rPr lang="it-IT" sz="1200" dirty="0" err="1"/>
                        <a:t>each</a:t>
                      </a:r>
                      <a:r>
                        <a:rPr lang="it-IT" sz="1200" dirty="0"/>
                        <a:t> </a:t>
                      </a:r>
                      <a:r>
                        <a:rPr lang="it-IT" sz="1200" dirty="0" err="1"/>
                        <a:t>shoot</a:t>
                      </a:r>
                      <a:r>
                        <a:rPr lang="it-IT" sz="1200" dirty="0"/>
                        <a:t>;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it-IT" sz="1200" dirty="0" err="1"/>
                        <a:t>Adding</a:t>
                      </a:r>
                      <a:r>
                        <a:rPr lang="it-IT" sz="1200" dirty="0"/>
                        <a:t> the </a:t>
                      </a:r>
                      <a:r>
                        <a:rPr lang="it-IT" sz="1200" dirty="0" err="1"/>
                        <a:t>plant</a:t>
                      </a:r>
                      <a:r>
                        <a:rPr lang="it-IT" sz="1200" dirty="0"/>
                        <a:t> ID to </a:t>
                      </a:r>
                      <a:r>
                        <a:rPr lang="it-IT" sz="1200" dirty="0" err="1"/>
                        <a:t>each</a:t>
                      </a:r>
                      <a:r>
                        <a:rPr lang="it-IT" sz="1200" dirty="0"/>
                        <a:t> </a:t>
                      </a:r>
                      <a:r>
                        <a:rPr lang="it-IT" sz="1200" dirty="0" err="1"/>
                        <a:t>shoot</a:t>
                      </a:r>
                      <a:r>
                        <a:rPr lang="it-IT" sz="1200" dirty="0"/>
                        <a:t>;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r>
                        <a:rPr lang="it-IT" sz="1200" dirty="0" err="1"/>
                        <a:t>create_shootlevel.R</a:t>
                      </a:r>
                      <a:endParaRPr lang="it-IT" sz="12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r>
                        <a:rPr lang="it-IT" sz="1200" dirty="0" err="1"/>
                        <a:t>shoot</a:t>
                      </a:r>
                      <a:endParaRPr lang="it-IT" sz="1200" dirty="0"/>
                    </a:p>
                  </a:txBody>
                  <a:tcPr marL="51435" marR="51435" marT="25718" marB="25718"/>
                </a:tc>
                <a:extLst>
                  <a:ext uri="{0D108BD9-81ED-4DB2-BD59-A6C34878D82A}">
                    <a16:rowId xmlns:a16="http://schemas.microsoft.com/office/drawing/2014/main" val="2109043985"/>
                  </a:ext>
                </a:extLst>
              </a:tr>
              <a:tr h="334328">
                <a:tc>
                  <a:txBody>
                    <a:bodyPr/>
                    <a:lstStyle/>
                    <a:p>
                      <a:r>
                        <a:rPr lang="it-IT" sz="1200" dirty="0"/>
                        <a:t>2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r>
                        <a:rPr lang="it-IT" sz="1200" dirty="0"/>
                        <a:t>2020shoot_level.csv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r>
                        <a:rPr lang="it-IT" sz="1200" dirty="0"/>
                        <a:t>2020metamer_level.csv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it-IT" sz="1200" dirty="0" err="1"/>
                        <a:t>Creating</a:t>
                      </a:r>
                      <a:r>
                        <a:rPr lang="it-IT" sz="1200" dirty="0"/>
                        <a:t> the dataframe </a:t>
                      </a:r>
                      <a:r>
                        <a:rPr lang="it-IT" sz="1200" dirty="0" err="1"/>
                        <a:t>at</a:t>
                      </a:r>
                      <a:r>
                        <a:rPr lang="it-IT" sz="1200" dirty="0"/>
                        <a:t> the </a:t>
                      </a:r>
                      <a:r>
                        <a:rPr lang="it-IT" sz="1200" dirty="0" err="1"/>
                        <a:t>metamer</a:t>
                      </a:r>
                      <a:r>
                        <a:rPr lang="it-IT" sz="1200" dirty="0"/>
                        <a:t> </a:t>
                      </a:r>
                      <a:r>
                        <a:rPr lang="it-IT" sz="1200" dirty="0" err="1"/>
                        <a:t>level</a:t>
                      </a:r>
                      <a:endParaRPr lang="it-IT" sz="12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 err="1"/>
                        <a:t>create_metamer_level.R</a:t>
                      </a:r>
                      <a:endParaRPr lang="it-IT" sz="12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 err="1"/>
                        <a:t>Metamer</a:t>
                      </a:r>
                      <a:endParaRPr lang="it-IT" sz="1200" dirty="0"/>
                    </a:p>
                  </a:txBody>
                  <a:tcPr marL="51435" marR="51435" marT="25718" marB="25718"/>
                </a:tc>
                <a:extLst>
                  <a:ext uri="{0D108BD9-81ED-4DB2-BD59-A6C34878D82A}">
                    <a16:rowId xmlns:a16="http://schemas.microsoft.com/office/drawing/2014/main" val="3891810316"/>
                  </a:ext>
                </a:extLst>
              </a:tr>
              <a:tr h="240030">
                <a:tc>
                  <a:txBody>
                    <a:bodyPr/>
                    <a:lstStyle/>
                    <a:p>
                      <a:r>
                        <a:rPr lang="it-IT" sz="1200" dirty="0"/>
                        <a:t>3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r>
                        <a:rPr lang="it-IT" sz="1200" dirty="0"/>
                        <a:t>2020metamer_level.csv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r>
                        <a:rPr lang="it-IT" sz="1200" dirty="0"/>
                        <a:t>2020metamer_level.csv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it-IT" sz="1200" dirty="0"/>
                        <a:t>Information of </a:t>
                      </a:r>
                      <a:r>
                        <a:rPr lang="it-IT" sz="1200" dirty="0" err="1"/>
                        <a:t>how</a:t>
                      </a:r>
                      <a:r>
                        <a:rPr lang="it-IT" sz="1200" dirty="0"/>
                        <a:t> </a:t>
                      </a:r>
                      <a:r>
                        <a:rPr lang="it-IT" sz="1200" dirty="0" err="1"/>
                        <a:t>many</a:t>
                      </a:r>
                      <a:r>
                        <a:rPr lang="it-IT" sz="1200" dirty="0"/>
                        <a:t> </a:t>
                      </a:r>
                      <a:r>
                        <a:rPr lang="it-IT" sz="1200" dirty="0" err="1"/>
                        <a:t>shoots</a:t>
                      </a:r>
                      <a:r>
                        <a:rPr lang="it-IT" sz="1200" dirty="0"/>
                        <a:t> </a:t>
                      </a:r>
                      <a:r>
                        <a:rPr lang="it-IT" sz="1200" dirty="0" err="1"/>
                        <a:t>developed</a:t>
                      </a:r>
                      <a:r>
                        <a:rPr lang="it-IT" sz="1200" dirty="0"/>
                        <a:t> </a:t>
                      </a:r>
                      <a:r>
                        <a:rPr lang="it-IT" sz="1200" dirty="0" err="1"/>
                        <a:t>next</a:t>
                      </a:r>
                      <a:r>
                        <a:rPr lang="it-IT" sz="1200" dirty="0"/>
                        <a:t> </a:t>
                      </a:r>
                      <a:r>
                        <a:rPr lang="it-IT" sz="1200" dirty="0" err="1"/>
                        <a:t>year</a:t>
                      </a:r>
                      <a:endParaRPr lang="it-IT" sz="12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 err="1"/>
                        <a:t>modify_metlevel.R</a:t>
                      </a:r>
                      <a:endParaRPr lang="it-IT" sz="12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 err="1"/>
                        <a:t>Metamer</a:t>
                      </a:r>
                      <a:endParaRPr lang="it-IT" sz="1200" dirty="0"/>
                    </a:p>
                  </a:txBody>
                  <a:tcPr marL="51435" marR="51435" marT="25718" marB="25718"/>
                </a:tc>
                <a:extLst>
                  <a:ext uri="{0D108BD9-81ED-4DB2-BD59-A6C34878D82A}">
                    <a16:rowId xmlns:a16="http://schemas.microsoft.com/office/drawing/2014/main" val="3439649675"/>
                  </a:ext>
                </a:extLst>
              </a:tr>
              <a:tr h="240030">
                <a:tc>
                  <a:txBody>
                    <a:bodyPr/>
                    <a:lstStyle/>
                    <a:p>
                      <a:r>
                        <a:rPr lang="it-IT" sz="1200" dirty="0"/>
                        <a:t>4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/>
                        <a:t>2020shoot_level.csv</a:t>
                      </a:r>
                    </a:p>
                    <a:p>
                      <a:endParaRPr lang="it-IT" sz="12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2020shoot_level_DEVELOPED.csv</a:t>
                      </a:r>
                      <a:endParaRPr lang="it-IT" sz="12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it-IT" sz="1200" dirty="0"/>
                        <a:t>CREATE A NEW DATASET WITH THE SHOOT OF 2020 THAT WERE FOUND IN 2021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 err="1"/>
                        <a:t>modify_shootlevel.R</a:t>
                      </a:r>
                      <a:endParaRPr lang="it-IT" sz="12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 err="1"/>
                        <a:t>Shoot</a:t>
                      </a:r>
                      <a:endParaRPr lang="it-IT" sz="1200" dirty="0"/>
                    </a:p>
                  </a:txBody>
                  <a:tcPr marL="51435" marR="51435" marT="25718" marB="25718"/>
                </a:tc>
                <a:extLst>
                  <a:ext uri="{0D108BD9-81ED-4DB2-BD59-A6C34878D82A}">
                    <a16:rowId xmlns:a16="http://schemas.microsoft.com/office/drawing/2014/main" val="22016258"/>
                  </a:ext>
                </a:extLst>
              </a:tr>
              <a:tr h="240030">
                <a:tc>
                  <a:txBody>
                    <a:bodyPr/>
                    <a:lstStyle/>
                    <a:p>
                      <a:r>
                        <a:rPr lang="it-IT" sz="1200" dirty="0"/>
                        <a:t>5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/>
                        <a:t>2020metamer_level.csv</a:t>
                      </a:r>
                    </a:p>
                    <a:p>
                      <a:endParaRPr lang="it-IT" sz="12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r>
                        <a:rPr lang="it-IT" sz="1200" dirty="0"/>
                        <a:t>2020metamer_level_DEVELOPED.csv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it-IT" sz="1200" dirty="0"/>
                        <a:t>CREATE A NEW DATASET WITH THE SHOOT OF 2020 THAT WERE FOUND IN 2021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 err="1"/>
                        <a:t>modify_metlevel.R</a:t>
                      </a:r>
                      <a:endParaRPr lang="it-IT" sz="1200" dirty="0"/>
                    </a:p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it-IT" sz="12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 err="1"/>
                        <a:t>Metamer</a:t>
                      </a:r>
                      <a:endParaRPr lang="it-IT" sz="1200" dirty="0"/>
                    </a:p>
                  </a:txBody>
                  <a:tcPr marL="51435" marR="51435" marT="25718" marB="25718"/>
                </a:tc>
                <a:extLst>
                  <a:ext uri="{0D108BD9-81ED-4DB2-BD59-A6C34878D82A}">
                    <a16:rowId xmlns:a16="http://schemas.microsoft.com/office/drawing/2014/main" val="3483687480"/>
                  </a:ext>
                </a:extLst>
              </a:tr>
              <a:tr h="240030">
                <a:tc>
                  <a:txBody>
                    <a:bodyPr/>
                    <a:lstStyle/>
                    <a:p>
                      <a:r>
                        <a:rPr lang="it-IT" sz="1200" dirty="0"/>
                        <a:t>6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/>
                        <a:t>2020metamer_level_DEVELOPED.csv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r>
                        <a:rPr lang="it-IT" sz="1200" dirty="0"/>
                        <a:t>bud_level_develop.csv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it-IT" sz="1200" dirty="0"/>
                        <a:t>Duplicate the </a:t>
                      </a:r>
                      <a:r>
                        <a:rPr lang="it-IT" sz="1200" dirty="0" err="1"/>
                        <a:t>rows</a:t>
                      </a:r>
                      <a:r>
                        <a:rPr lang="it-IT" sz="1200" dirty="0"/>
                        <a:t> for the </a:t>
                      </a:r>
                      <a:r>
                        <a:rPr lang="it-IT" sz="1200" dirty="0" err="1"/>
                        <a:t>number</a:t>
                      </a:r>
                      <a:r>
                        <a:rPr lang="it-IT" sz="1200" dirty="0"/>
                        <a:t> of </a:t>
                      </a:r>
                      <a:r>
                        <a:rPr lang="it-IT" sz="1200" dirty="0" err="1"/>
                        <a:t>buds</a:t>
                      </a:r>
                      <a:r>
                        <a:rPr lang="it-IT" sz="1200" dirty="0"/>
                        <a:t> of </a:t>
                      </a:r>
                      <a:r>
                        <a:rPr lang="it-IT" sz="1200" dirty="0" err="1"/>
                        <a:t>each</a:t>
                      </a:r>
                      <a:r>
                        <a:rPr lang="it-IT" sz="1200" dirty="0"/>
                        <a:t> </a:t>
                      </a:r>
                      <a:r>
                        <a:rPr lang="it-IT" sz="1200" dirty="0" err="1"/>
                        <a:t>metamer</a:t>
                      </a:r>
                      <a:endParaRPr lang="it-IT" sz="12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 err="1"/>
                        <a:t>create_bude_level</a:t>
                      </a:r>
                      <a:endParaRPr lang="it-IT" sz="12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/>
                        <a:t>Bud</a:t>
                      </a:r>
                    </a:p>
                  </a:txBody>
                  <a:tcPr marL="51435" marR="51435" marT="25718" marB="25718"/>
                </a:tc>
                <a:extLst>
                  <a:ext uri="{0D108BD9-81ED-4DB2-BD59-A6C34878D82A}">
                    <a16:rowId xmlns:a16="http://schemas.microsoft.com/office/drawing/2014/main" val="1288153905"/>
                  </a:ext>
                </a:extLst>
              </a:tr>
              <a:tr h="240030">
                <a:tc>
                  <a:txBody>
                    <a:bodyPr/>
                    <a:lstStyle/>
                    <a:p>
                      <a:r>
                        <a:rPr lang="it-IT" sz="1200" dirty="0"/>
                        <a:t>7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/>
                        <a:t>bud_level_develop.csv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it-IT" sz="12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r>
                        <a:rPr lang="it-IT" sz="1200" dirty="0"/>
                        <a:t>bud_level_FINAL.csv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it-IT" sz="1200" dirty="0"/>
                        <a:t>Position of the </a:t>
                      </a:r>
                      <a:r>
                        <a:rPr lang="it-IT" sz="1200" dirty="0" err="1"/>
                        <a:t>bud</a:t>
                      </a:r>
                      <a:r>
                        <a:rPr lang="it-IT" sz="1200" dirty="0"/>
                        <a:t> (</a:t>
                      </a:r>
                      <a:r>
                        <a:rPr lang="it-IT" sz="1200" dirty="0" err="1"/>
                        <a:t>lateral</a:t>
                      </a:r>
                      <a:r>
                        <a:rPr lang="it-IT" sz="1200" dirty="0"/>
                        <a:t>/</a:t>
                      </a:r>
                      <a:r>
                        <a:rPr lang="it-IT" sz="1200" dirty="0" err="1"/>
                        <a:t>apical</a:t>
                      </a:r>
                      <a:r>
                        <a:rPr lang="it-IT" sz="1200" dirty="0"/>
                        <a:t>)</a:t>
                      </a: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it-IT" sz="1200" dirty="0"/>
                        <a:t>Fate of </a:t>
                      </a:r>
                      <a:r>
                        <a:rPr lang="it-IT" sz="1200" dirty="0" err="1"/>
                        <a:t>each</a:t>
                      </a:r>
                      <a:r>
                        <a:rPr lang="it-IT" sz="1200" dirty="0"/>
                        <a:t> </a:t>
                      </a:r>
                      <a:r>
                        <a:rPr lang="it-IT" sz="1200" dirty="0" err="1"/>
                        <a:t>bud</a:t>
                      </a:r>
                      <a:endParaRPr lang="it-IT" sz="1200" dirty="0"/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it-IT" sz="1200" dirty="0" err="1"/>
                        <a:t>Number</a:t>
                      </a:r>
                      <a:r>
                        <a:rPr lang="it-IT" sz="1200" dirty="0"/>
                        <a:t> of </a:t>
                      </a:r>
                      <a:r>
                        <a:rPr lang="it-IT" sz="1200" dirty="0" err="1"/>
                        <a:t>sibling</a:t>
                      </a:r>
                      <a:r>
                        <a:rPr lang="it-IT" sz="1200" dirty="0"/>
                        <a:t> </a:t>
                      </a:r>
                      <a:r>
                        <a:rPr lang="it-IT" sz="1200" dirty="0" err="1"/>
                        <a:t>buds</a:t>
                      </a:r>
                      <a:r>
                        <a:rPr lang="it-IT" sz="1200" dirty="0"/>
                        <a:t> (in multiple </a:t>
                      </a:r>
                      <a:r>
                        <a:rPr lang="it-IT" sz="1200" dirty="0" err="1"/>
                        <a:t>buds</a:t>
                      </a:r>
                      <a:endParaRPr lang="it-IT" sz="1200" dirty="0"/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it-IT" sz="1200" dirty="0" err="1"/>
                        <a:t>Numberof</a:t>
                      </a:r>
                      <a:r>
                        <a:rPr lang="it-IT" sz="1200" dirty="0"/>
                        <a:t> new </a:t>
                      </a:r>
                      <a:r>
                        <a:rPr lang="it-IT" sz="1200" dirty="0" err="1"/>
                        <a:t>shoots</a:t>
                      </a:r>
                      <a:endParaRPr lang="it-IT" sz="1200" dirty="0"/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it-IT" sz="1200" dirty="0"/>
                        <a:t>Info </a:t>
                      </a:r>
                      <a:r>
                        <a:rPr lang="it-IT" sz="1200" dirty="0" err="1"/>
                        <a:t>regarding</a:t>
                      </a:r>
                      <a:r>
                        <a:rPr lang="it-IT" sz="1200" dirty="0"/>
                        <a:t> the new </a:t>
                      </a:r>
                      <a:r>
                        <a:rPr lang="it-IT" sz="1200" dirty="0" err="1"/>
                        <a:t>shoot</a:t>
                      </a:r>
                      <a:r>
                        <a:rPr lang="it-IT" sz="1200" dirty="0"/>
                        <a:t> </a:t>
                      </a:r>
                      <a:r>
                        <a:rPr lang="it-IT" sz="1200" dirty="0" err="1"/>
                        <a:t>developed</a:t>
                      </a:r>
                      <a:r>
                        <a:rPr lang="it-IT" sz="1200" dirty="0"/>
                        <a:t> </a:t>
                      </a: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it-IT" sz="1200" dirty="0" err="1"/>
                        <a:t>Substrating</a:t>
                      </a:r>
                      <a:r>
                        <a:rPr lang="it-IT" sz="1200" dirty="0"/>
                        <a:t> to the </a:t>
                      </a:r>
                      <a:r>
                        <a:rPr lang="it-IT" sz="1200" dirty="0" err="1"/>
                        <a:t>sibling</a:t>
                      </a:r>
                      <a:r>
                        <a:rPr lang="it-IT" sz="1200" dirty="0"/>
                        <a:t> </a:t>
                      </a:r>
                      <a:r>
                        <a:rPr lang="it-IT" sz="1200" dirty="0" err="1"/>
                        <a:t>value</a:t>
                      </a:r>
                      <a:r>
                        <a:rPr lang="it-IT" sz="1200" dirty="0"/>
                        <a:t> the fate of </a:t>
                      </a:r>
                      <a:r>
                        <a:rPr lang="it-IT" sz="1200" dirty="0" err="1"/>
                        <a:t>that</a:t>
                      </a:r>
                      <a:r>
                        <a:rPr lang="it-IT" sz="1200" dirty="0"/>
                        <a:t> </a:t>
                      </a:r>
                      <a:r>
                        <a:rPr lang="it-IT" sz="1200" dirty="0" err="1"/>
                        <a:t>bud</a:t>
                      </a:r>
                      <a:endParaRPr lang="it-IT" sz="12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 err="1"/>
                        <a:t>create_budlevelFINAL.R</a:t>
                      </a:r>
                      <a:endParaRPr lang="it-IT" sz="12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/>
                        <a:t>Bud</a:t>
                      </a:r>
                    </a:p>
                  </a:txBody>
                  <a:tcPr marL="51435" marR="51435" marT="25718" marB="25718"/>
                </a:tc>
                <a:extLst>
                  <a:ext uri="{0D108BD9-81ED-4DB2-BD59-A6C34878D82A}">
                    <a16:rowId xmlns:a16="http://schemas.microsoft.com/office/drawing/2014/main" val="3903013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203100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205FA21-B67D-42B6-8D93-2B4659EC63E0}"/>
              </a:ext>
            </a:extLst>
          </p:cNvPr>
          <p:cNvSpPr/>
          <p:nvPr/>
        </p:nvSpPr>
        <p:spPr>
          <a:xfrm>
            <a:off x="2171432" y="194815"/>
            <a:ext cx="4801138" cy="413935"/>
          </a:xfrm>
          <a:prstGeom prst="rect">
            <a:avLst/>
          </a:prstGeom>
          <a:noFill/>
        </p:spPr>
        <p:txBody>
          <a:bodyPr wrap="none" lIns="28932" tIns="14466" rIns="28932" bIns="14466">
            <a:spAutoFit/>
          </a:bodyPr>
          <a:lstStyle/>
          <a:p>
            <a:pPr algn="ctr"/>
            <a:r>
              <a:rPr lang="en-US" sz="25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DATASET_ARCHITECTURE HAZELNUT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3ECB843-CE6B-4E06-9407-C064B94FC419}"/>
              </a:ext>
            </a:extLst>
          </p:cNvPr>
          <p:cNvSpPr/>
          <p:nvPr/>
        </p:nvSpPr>
        <p:spPr>
          <a:xfrm>
            <a:off x="0" y="563173"/>
            <a:ext cx="1848359" cy="398187"/>
          </a:xfrm>
          <a:prstGeom prst="rect">
            <a:avLst/>
          </a:prstGeom>
          <a:solidFill>
            <a:srgbClr val="C00000"/>
          </a:solidFill>
        </p:spPr>
        <p:txBody>
          <a:bodyPr wrap="square" lIns="51435" tIns="25718" rIns="51435" bIns="25718">
            <a:spAutoFit/>
          </a:bodyPr>
          <a:lstStyle/>
          <a:p>
            <a:r>
              <a:rPr lang="en-US" sz="2250" dirty="0">
                <a:ln w="0"/>
                <a:solidFill>
                  <a:schemeClr val="bg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Process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31770D-CF87-4E75-98A6-6849983DECE7}"/>
              </a:ext>
            </a:extLst>
          </p:cNvPr>
          <p:cNvSpPr txBox="1"/>
          <p:nvPr/>
        </p:nvSpPr>
        <p:spPr>
          <a:xfrm>
            <a:off x="3989800" y="520039"/>
            <a:ext cx="10959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OWN-ROOTED</a:t>
            </a:r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A4F57659-083C-43A9-8D4C-FEEAABCC25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6189161"/>
              </p:ext>
            </p:extLst>
          </p:nvPr>
        </p:nvGraphicFramePr>
        <p:xfrm>
          <a:off x="180925" y="1199233"/>
          <a:ext cx="8713693" cy="289179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44726">
                  <a:extLst>
                    <a:ext uri="{9D8B030D-6E8A-4147-A177-3AD203B41FA5}">
                      <a16:colId xmlns:a16="http://schemas.microsoft.com/office/drawing/2014/main" val="3983025270"/>
                    </a:ext>
                  </a:extLst>
                </a:gridCol>
                <a:gridCol w="2114761">
                  <a:extLst>
                    <a:ext uri="{9D8B030D-6E8A-4147-A177-3AD203B41FA5}">
                      <a16:colId xmlns:a16="http://schemas.microsoft.com/office/drawing/2014/main" val="1559661431"/>
                    </a:ext>
                  </a:extLst>
                </a:gridCol>
                <a:gridCol w="1630817">
                  <a:extLst>
                    <a:ext uri="{9D8B030D-6E8A-4147-A177-3AD203B41FA5}">
                      <a16:colId xmlns:a16="http://schemas.microsoft.com/office/drawing/2014/main" val="544693188"/>
                    </a:ext>
                  </a:extLst>
                </a:gridCol>
                <a:gridCol w="2028579">
                  <a:extLst>
                    <a:ext uri="{9D8B030D-6E8A-4147-A177-3AD203B41FA5}">
                      <a16:colId xmlns:a16="http://schemas.microsoft.com/office/drawing/2014/main" val="1947960910"/>
                    </a:ext>
                  </a:extLst>
                </a:gridCol>
                <a:gridCol w="1710763">
                  <a:extLst>
                    <a:ext uri="{9D8B030D-6E8A-4147-A177-3AD203B41FA5}">
                      <a16:colId xmlns:a16="http://schemas.microsoft.com/office/drawing/2014/main" val="2085838747"/>
                    </a:ext>
                  </a:extLst>
                </a:gridCol>
                <a:gridCol w="884047">
                  <a:extLst>
                    <a:ext uri="{9D8B030D-6E8A-4147-A177-3AD203B41FA5}">
                      <a16:colId xmlns:a16="http://schemas.microsoft.com/office/drawing/2014/main" val="3939269797"/>
                    </a:ext>
                  </a:extLst>
                </a:gridCol>
              </a:tblGrid>
              <a:tr h="208598">
                <a:tc>
                  <a:txBody>
                    <a:bodyPr/>
                    <a:lstStyle/>
                    <a:p>
                      <a:endParaRPr lang="it-IT" sz="12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r>
                        <a:rPr lang="it-IT" sz="1200" dirty="0"/>
                        <a:t>Starter DF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r>
                        <a:rPr lang="it-IT" sz="1200" dirty="0" err="1"/>
                        <a:t>Ending</a:t>
                      </a:r>
                      <a:r>
                        <a:rPr lang="it-IT" sz="1200" dirty="0"/>
                        <a:t> DF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r>
                        <a:rPr lang="it-IT" sz="1200" dirty="0" err="1"/>
                        <a:t>What</a:t>
                      </a:r>
                      <a:r>
                        <a:rPr lang="it-IT" sz="1200" dirty="0"/>
                        <a:t> </a:t>
                      </a:r>
                      <a:r>
                        <a:rPr lang="it-IT" sz="1200" dirty="0" err="1"/>
                        <a:t>was</a:t>
                      </a:r>
                      <a:r>
                        <a:rPr lang="it-IT" sz="1200" dirty="0"/>
                        <a:t> </a:t>
                      </a:r>
                      <a:r>
                        <a:rPr lang="it-IT" sz="1200" dirty="0" err="1"/>
                        <a:t>done</a:t>
                      </a:r>
                      <a:endParaRPr lang="it-IT" sz="12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r>
                        <a:rPr lang="it-IT" sz="1200" dirty="0"/>
                        <a:t>Scripts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r>
                        <a:rPr lang="it-IT" sz="1200" dirty="0"/>
                        <a:t>Scale</a:t>
                      </a:r>
                    </a:p>
                  </a:txBody>
                  <a:tcPr marL="51435" marR="51435" marT="25718" marB="25718"/>
                </a:tc>
                <a:extLst>
                  <a:ext uri="{0D108BD9-81ED-4DB2-BD59-A6C34878D82A}">
                    <a16:rowId xmlns:a16="http://schemas.microsoft.com/office/drawing/2014/main" val="4023713697"/>
                  </a:ext>
                </a:extLst>
              </a:tr>
              <a:tr h="522923">
                <a:tc>
                  <a:txBody>
                    <a:bodyPr/>
                    <a:lstStyle/>
                    <a:p>
                      <a:r>
                        <a:rPr lang="it-IT" sz="1200" dirty="0"/>
                        <a:t>8</a:t>
                      </a:r>
                    </a:p>
                    <a:p>
                      <a:endParaRPr lang="it-IT" sz="12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r>
                        <a:rPr lang="it-IT" sz="1200" dirty="0"/>
                        <a:t>bud_level_FINAL.csv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r>
                        <a:rPr lang="it-IT" sz="1200" dirty="0"/>
                        <a:t>bud_level_LATERALS.csv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it-IT" sz="1200" dirty="0"/>
                        <a:t>Filter just for </a:t>
                      </a:r>
                      <a:r>
                        <a:rPr lang="it-IT" sz="1200" dirty="0" err="1"/>
                        <a:t>lateral</a:t>
                      </a:r>
                      <a:r>
                        <a:rPr lang="it-IT" sz="1200" dirty="0"/>
                        <a:t> </a:t>
                      </a:r>
                      <a:r>
                        <a:rPr lang="it-IT" sz="1200" dirty="0" err="1"/>
                        <a:t>buds</a:t>
                      </a:r>
                      <a:endParaRPr lang="it-IT" sz="12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r>
                        <a:rPr lang="it-IT" sz="1200" dirty="0" err="1"/>
                        <a:t>modify_budscale.R</a:t>
                      </a:r>
                      <a:endParaRPr lang="it-IT" sz="12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r>
                        <a:rPr lang="it-IT" sz="1200" dirty="0" err="1"/>
                        <a:t>Buds</a:t>
                      </a:r>
                      <a:endParaRPr lang="it-IT" sz="1200" dirty="0"/>
                    </a:p>
                  </a:txBody>
                  <a:tcPr marL="51435" marR="51435" marT="25718" marB="25718"/>
                </a:tc>
                <a:extLst>
                  <a:ext uri="{0D108BD9-81ED-4DB2-BD59-A6C34878D82A}">
                    <a16:rowId xmlns:a16="http://schemas.microsoft.com/office/drawing/2014/main" val="2109043985"/>
                  </a:ext>
                </a:extLst>
              </a:tr>
              <a:tr h="334328">
                <a:tc>
                  <a:txBody>
                    <a:bodyPr/>
                    <a:lstStyle/>
                    <a:p>
                      <a:r>
                        <a:rPr lang="it-IT" sz="1200" dirty="0"/>
                        <a:t>9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r>
                        <a:rPr lang="it-IT" sz="1200" dirty="0"/>
                        <a:t>bud_level_FINAL.csv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r>
                        <a:rPr lang="it-IT" sz="1200" dirty="0"/>
                        <a:t>bud_level_APICALS.csv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it-IT" sz="1200" dirty="0"/>
                        <a:t>Filter just for </a:t>
                      </a:r>
                      <a:r>
                        <a:rPr lang="it-IT" sz="1200" dirty="0" err="1"/>
                        <a:t>apical</a:t>
                      </a:r>
                      <a:r>
                        <a:rPr lang="it-IT" sz="1200" dirty="0"/>
                        <a:t> </a:t>
                      </a:r>
                      <a:r>
                        <a:rPr lang="it-IT" sz="1200" dirty="0" err="1"/>
                        <a:t>buds</a:t>
                      </a:r>
                      <a:endParaRPr lang="it-IT" sz="12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 err="1"/>
                        <a:t>modify_budscale.R</a:t>
                      </a:r>
                      <a:endParaRPr lang="it-IT" sz="12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 err="1"/>
                        <a:t>Buds</a:t>
                      </a:r>
                      <a:endParaRPr lang="it-IT" sz="1200" dirty="0"/>
                    </a:p>
                  </a:txBody>
                  <a:tcPr marL="51435" marR="51435" marT="25718" marB="25718"/>
                </a:tc>
                <a:extLst>
                  <a:ext uri="{0D108BD9-81ED-4DB2-BD59-A6C34878D82A}">
                    <a16:rowId xmlns:a16="http://schemas.microsoft.com/office/drawing/2014/main" val="3891810316"/>
                  </a:ext>
                </a:extLst>
              </a:tr>
              <a:tr h="240030">
                <a:tc>
                  <a:txBody>
                    <a:bodyPr/>
                    <a:lstStyle/>
                    <a:p>
                      <a:r>
                        <a:rPr lang="it-IT" sz="1200" dirty="0"/>
                        <a:t>10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r>
                        <a:rPr lang="it-IT" sz="1200" b="0" dirty="0"/>
                        <a:t>2020metamer_level_DEVELOPED.csv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r>
                        <a:rPr lang="it-IT" sz="1200" dirty="0"/>
                        <a:t>met_level_develop_lateralbuds.csv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it-IT" sz="1200" dirty="0" err="1"/>
                        <a:t>Modifying</a:t>
                      </a:r>
                      <a:r>
                        <a:rPr lang="it-IT" sz="1200" dirty="0"/>
                        <a:t> the </a:t>
                      </a:r>
                      <a:r>
                        <a:rPr lang="it-IT" sz="1200" dirty="0" err="1"/>
                        <a:t>count</a:t>
                      </a:r>
                      <a:r>
                        <a:rPr lang="it-IT" sz="1200" dirty="0"/>
                        <a:t> of </a:t>
                      </a:r>
                      <a:r>
                        <a:rPr lang="it-IT" sz="1200" dirty="0" err="1"/>
                        <a:t>buds</a:t>
                      </a:r>
                      <a:r>
                        <a:rPr lang="it-IT" sz="1200" dirty="0"/>
                        <a:t> per </a:t>
                      </a:r>
                      <a:r>
                        <a:rPr lang="it-IT" sz="1200" dirty="0" err="1"/>
                        <a:t>each</a:t>
                      </a:r>
                      <a:r>
                        <a:rPr lang="it-IT" sz="1200" dirty="0"/>
                        <a:t> </a:t>
                      </a:r>
                      <a:r>
                        <a:rPr lang="it-IT" sz="1200" dirty="0" err="1"/>
                        <a:t>node</a:t>
                      </a:r>
                      <a:r>
                        <a:rPr lang="it-IT" sz="1200" dirty="0"/>
                        <a:t>, </a:t>
                      </a:r>
                      <a:r>
                        <a:rPr lang="it-IT" sz="1200" dirty="0" err="1"/>
                        <a:t>removing</a:t>
                      </a:r>
                      <a:r>
                        <a:rPr lang="it-IT" sz="1200" dirty="0"/>
                        <a:t> the </a:t>
                      </a:r>
                      <a:r>
                        <a:rPr lang="it-IT" sz="1200" dirty="0" err="1"/>
                        <a:t>apical</a:t>
                      </a:r>
                      <a:r>
                        <a:rPr lang="it-IT" sz="1200" dirty="0"/>
                        <a:t> </a:t>
                      </a:r>
                      <a:r>
                        <a:rPr lang="it-IT" sz="1200" dirty="0" err="1"/>
                        <a:t>bud</a:t>
                      </a:r>
                      <a:r>
                        <a:rPr lang="it-IT" sz="1200" dirty="0"/>
                        <a:t>!!!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 err="1"/>
                        <a:t>modify_metlevel.R</a:t>
                      </a:r>
                      <a:endParaRPr lang="it-IT" sz="1200" dirty="0"/>
                    </a:p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it-IT" sz="12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 err="1"/>
                        <a:t>Metamer</a:t>
                      </a:r>
                      <a:endParaRPr lang="it-IT" sz="1200" dirty="0"/>
                    </a:p>
                  </a:txBody>
                  <a:tcPr marL="51435" marR="51435" marT="25718" marB="25718"/>
                </a:tc>
                <a:extLst>
                  <a:ext uri="{0D108BD9-81ED-4DB2-BD59-A6C34878D82A}">
                    <a16:rowId xmlns:a16="http://schemas.microsoft.com/office/drawing/2014/main" val="3439649675"/>
                  </a:ext>
                </a:extLst>
              </a:tr>
              <a:tr h="240030">
                <a:tc>
                  <a:txBody>
                    <a:bodyPr/>
                    <a:lstStyle/>
                    <a:p>
                      <a:r>
                        <a:rPr lang="it-IT" sz="1200" dirty="0"/>
                        <a:t>11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r>
                        <a:rPr lang="it-IT" sz="1200" dirty="0"/>
                        <a:t>2020shoot_level_DEVELOPED.csv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2020shoot_level_DEVELOPED_fin.csv</a:t>
                      </a:r>
                      <a:endParaRPr lang="it-IT" sz="12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it-IT" sz="1200" dirty="0" err="1"/>
                        <a:t>Adding</a:t>
                      </a:r>
                      <a:r>
                        <a:rPr lang="it-IT" sz="1200" dirty="0"/>
                        <a:t> the info of </a:t>
                      </a:r>
                      <a:r>
                        <a:rPr lang="it-IT" sz="1200" dirty="0" err="1"/>
                        <a:t>how</a:t>
                      </a:r>
                      <a:r>
                        <a:rPr lang="it-IT" sz="1200" dirty="0"/>
                        <a:t> </a:t>
                      </a:r>
                      <a:r>
                        <a:rPr lang="it-IT" sz="1200" dirty="0" err="1"/>
                        <a:t>many</a:t>
                      </a:r>
                      <a:r>
                        <a:rPr lang="it-IT" sz="1200" dirty="0"/>
                        <a:t> </a:t>
                      </a:r>
                      <a:r>
                        <a:rPr lang="it-IT" sz="1200" dirty="0" err="1"/>
                        <a:t>lateral</a:t>
                      </a:r>
                      <a:r>
                        <a:rPr lang="it-IT" sz="1200" dirty="0"/>
                        <a:t> and </a:t>
                      </a:r>
                      <a:r>
                        <a:rPr lang="it-IT" sz="1200" dirty="0" err="1"/>
                        <a:t>apical</a:t>
                      </a:r>
                      <a:r>
                        <a:rPr lang="it-IT" sz="1200" dirty="0"/>
                        <a:t> </a:t>
                      </a:r>
                      <a:r>
                        <a:rPr lang="it-IT" sz="1200" dirty="0" err="1"/>
                        <a:t>buds</a:t>
                      </a:r>
                      <a:r>
                        <a:rPr lang="it-IT" sz="1200" dirty="0"/>
                        <a:t> and the fate of </a:t>
                      </a:r>
                      <a:r>
                        <a:rPr lang="it-IT" sz="1200" dirty="0" err="1"/>
                        <a:t>apicals</a:t>
                      </a:r>
                      <a:endParaRPr lang="it-IT" sz="12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 err="1"/>
                        <a:t>modify_shootlevel.R</a:t>
                      </a:r>
                      <a:endParaRPr lang="it-IT" sz="1200" dirty="0"/>
                    </a:p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it-IT" sz="12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 err="1"/>
                        <a:t>Shoot</a:t>
                      </a:r>
                      <a:endParaRPr lang="it-IT" sz="1200" dirty="0"/>
                    </a:p>
                  </a:txBody>
                  <a:tcPr marL="51435" marR="51435" marT="25718" marB="25718"/>
                </a:tc>
                <a:extLst>
                  <a:ext uri="{0D108BD9-81ED-4DB2-BD59-A6C34878D82A}">
                    <a16:rowId xmlns:a16="http://schemas.microsoft.com/office/drawing/2014/main" val="22016258"/>
                  </a:ext>
                </a:extLst>
              </a:tr>
              <a:tr h="240030">
                <a:tc>
                  <a:txBody>
                    <a:bodyPr/>
                    <a:lstStyle/>
                    <a:p>
                      <a:r>
                        <a:rPr lang="it-IT" sz="1200" dirty="0"/>
                        <a:t>12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2020shoot_level_DEVELOPED_fin.csv</a:t>
                      </a:r>
                      <a:endParaRPr lang="it-IT" sz="1200" dirty="0"/>
                    </a:p>
                    <a:p>
                      <a:endParaRPr lang="it-IT" sz="12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shoot_level_develop_lateralbuds.csv</a:t>
                      </a:r>
                      <a:endParaRPr lang="it-IT" sz="12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it-IT" sz="1200" dirty="0" err="1"/>
                        <a:t>Modifying</a:t>
                      </a:r>
                      <a:r>
                        <a:rPr lang="it-IT" sz="1200" dirty="0"/>
                        <a:t> the </a:t>
                      </a:r>
                      <a:r>
                        <a:rPr lang="it-IT" sz="1200" dirty="0" err="1"/>
                        <a:t>count</a:t>
                      </a:r>
                      <a:r>
                        <a:rPr lang="it-IT" sz="1200" dirty="0"/>
                        <a:t> of </a:t>
                      </a:r>
                      <a:r>
                        <a:rPr lang="it-IT" sz="1200" dirty="0" err="1"/>
                        <a:t>buds</a:t>
                      </a:r>
                      <a:r>
                        <a:rPr lang="it-IT" sz="1200" dirty="0"/>
                        <a:t> per </a:t>
                      </a:r>
                      <a:r>
                        <a:rPr lang="it-IT" sz="1200" dirty="0" err="1"/>
                        <a:t>each</a:t>
                      </a:r>
                      <a:r>
                        <a:rPr lang="it-IT" sz="1200" dirty="0"/>
                        <a:t> </a:t>
                      </a:r>
                      <a:r>
                        <a:rPr lang="it-IT" sz="1200" dirty="0" err="1"/>
                        <a:t>node</a:t>
                      </a:r>
                      <a:r>
                        <a:rPr lang="it-IT" sz="1200" dirty="0"/>
                        <a:t>, </a:t>
                      </a:r>
                      <a:r>
                        <a:rPr lang="it-IT" sz="1200" dirty="0" err="1"/>
                        <a:t>removing</a:t>
                      </a:r>
                      <a:r>
                        <a:rPr lang="it-IT" sz="1200" dirty="0"/>
                        <a:t> the </a:t>
                      </a:r>
                      <a:r>
                        <a:rPr lang="it-IT" sz="1200" dirty="0" err="1"/>
                        <a:t>apical</a:t>
                      </a:r>
                      <a:r>
                        <a:rPr lang="it-IT" sz="1200" dirty="0"/>
                        <a:t> </a:t>
                      </a:r>
                      <a:r>
                        <a:rPr lang="it-IT" sz="1200" dirty="0" err="1"/>
                        <a:t>bud</a:t>
                      </a:r>
                      <a:r>
                        <a:rPr lang="it-IT" sz="1200" dirty="0"/>
                        <a:t>!!!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 err="1"/>
                        <a:t>modify_shootlevel.R</a:t>
                      </a:r>
                      <a:endParaRPr lang="it-IT" sz="1200" dirty="0"/>
                    </a:p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it-IT" sz="1200" dirty="0"/>
                    </a:p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it-IT" sz="12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 err="1"/>
                        <a:t>Shoot</a:t>
                      </a:r>
                      <a:endParaRPr lang="it-IT" sz="1200" dirty="0"/>
                    </a:p>
                  </a:txBody>
                  <a:tcPr marL="51435" marR="51435" marT="25718" marB="25718"/>
                </a:tc>
                <a:extLst>
                  <a:ext uri="{0D108BD9-81ED-4DB2-BD59-A6C34878D82A}">
                    <a16:rowId xmlns:a16="http://schemas.microsoft.com/office/drawing/2014/main" val="34836874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105739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16CD5EC-43D8-4233-A090-1F4E013605AF}"/>
              </a:ext>
            </a:extLst>
          </p:cNvPr>
          <p:cNvSpPr/>
          <p:nvPr/>
        </p:nvSpPr>
        <p:spPr>
          <a:xfrm>
            <a:off x="0" y="279562"/>
            <a:ext cx="2396021" cy="398187"/>
          </a:xfrm>
          <a:prstGeom prst="rect">
            <a:avLst/>
          </a:prstGeom>
          <a:solidFill>
            <a:srgbClr val="C00000"/>
          </a:solidFill>
        </p:spPr>
        <p:txBody>
          <a:bodyPr wrap="square" lIns="51435" tIns="25718" rIns="51435" bIns="25718">
            <a:spAutoFit/>
          </a:bodyPr>
          <a:lstStyle/>
          <a:p>
            <a:r>
              <a:rPr lang="en-US" sz="2250" dirty="0">
                <a:ln w="0"/>
                <a:solidFill>
                  <a:schemeClr val="bg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What will we use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2B7BFF4-FF08-447E-B067-1BB676EAA9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724" r="53246" b="22321"/>
          <a:stretch/>
        </p:blipFill>
        <p:spPr>
          <a:xfrm>
            <a:off x="73348" y="847965"/>
            <a:ext cx="1662546" cy="23157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7975771-5629-4D5A-9B3A-9580683B7C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2065" y="3781868"/>
            <a:ext cx="1125646" cy="1077351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9C67C4D-B66F-4469-B4B7-2E0EC3A5073A}"/>
              </a:ext>
            </a:extLst>
          </p:cNvPr>
          <p:cNvCxnSpPr/>
          <p:nvPr/>
        </p:nvCxnSpPr>
        <p:spPr>
          <a:xfrm>
            <a:off x="1735894" y="2929014"/>
            <a:ext cx="1946155" cy="1124663"/>
          </a:xfrm>
          <a:prstGeom prst="straightConnector1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ED025E2-8476-492D-B59C-8C51864D1C0F}"/>
              </a:ext>
            </a:extLst>
          </p:cNvPr>
          <p:cNvSpPr txBox="1"/>
          <p:nvPr/>
        </p:nvSpPr>
        <p:spPr>
          <a:xfrm rot="1776803">
            <a:off x="1955936" y="3633151"/>
            <a:ext cx="1726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Shoot</a:t>
            </a:r>
            <a:r>
              <a:rPr lang="it-IT" dirty="0"/>
              <a:t> scale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A8DD02B-84D5-40C1-A135-35FD63A925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4595" y="2556238"/>
            <a:ext cx="1027024" cy="1124663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CE7CABD-BCA9-4D6C-AE7C-FEC002205DB9}"/>
              </a:ext>
            </a:extLst>
          </p:cNvPr>
          <p:cNvCxnSpPr>
            <a:cxnSpLocks/>
          </p:cNvCxnSpPr>
          <p:nvPr/>
        </p:nvCxnSpPr>
        <p:spPr>
          <a:xfrm>
            <a:off x="1668252" y="2340846"/>
            <a:ext cx="3544317" cy="822880"/>
          </a:xfrm>
          <a:prstGeom prst="straightConnector1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151BEAF-2BC3-4460-93B7-212E0F7387FF}"/>
              </a:ext>
            </a:extLst>
          </p:cNvPr>
          <p:cNvSpPr txBox="1"/>
          <p:nvPr/>
        </p:nvSpPr>
        <p:spPr>
          <a:xfrm rot="956124">
            <a:off x="2467741" y="2820686"/>
            <a:ext cx="1726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Metamer</a:t>
            </a:r>
            <a:r>
              <a:rPr lang="it-IT" dirty="0"/>
              <a:t> scale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A87316D-6023-4FD1-98DD-3D6EE9E07386}"/>
              </a:ext>
            </a:extLst>
          </p:cNvPr>
          <p:cNvCxnSpPr>
            <a:cxnSpLocks/>
          </p:cNvCxnSpPr>
          <p:nvPr/>
        </p:nvCxnSpPr>
        <p:spPr>
          <a:xfrm flipV="1">
            <a:off x="1977417" y="1185174"/>
            <a:ext cx="3152025" cy="126024"/>
          </a:xfrm>
          <a:prstGeom prst="straightConnector1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0A3D30D-A8CB-44B3-886A-71DD465395E8}"/>
              </a:ext>
            </a:extLst>
          </p:cNvPr>
          <p:cNvSpPr txBox="1"/>
          <p:nvPr/>
        </p:nvSpPr>
        <p:spPr>
          <a:xfrm rot="21427978">
            <a:off x="2717127" y="1310435"/>
            <a:ext cx="1726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Bud scale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16D84C19-EBE4-4326-8848-E5B08F5702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17858" y="629742"/>
            <a:ext cx="2107522" cy="1113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5420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3140</Words>
  <Application>Microsoft Office PowerPoint</Application>
  <PresentationFormat>On-screen Show (4:3)</PresentationFormat>
  <Paragraphs>441</Paragraphs>
  <Slides>38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3" baseType="lpstr">
      <vt:lpstr>Arial</vt:lpstr>
      <vt:lpstr>Calibri</vt:lpstr>
      <vt:lpstr>Calibri Light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Franci Grisafi</dc:creator>
  <cp:lastModifiedBy>Franci Grisafi</cp:lastModifiedBy>
  <cp:revision>25</cp:revision>
  <dcterms:created xsi:type="dcterms:W3CDTF">2022-01-26T08:17:53Z</dcterms:created>
  <dcterms:modified xsi:type="dcterms:W3CDTF">2022-02-15T10:06:04Z</dcterms:modified>
</cp:coreProperties>
</file>